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42" r:id="rId4"/>
  </p:sldMasterIdLst>
  <p:notesMasterIdLst>
    <p:notesMasterId r:id="rId21"/>
  </p:notesMasterIdLst>
  <p:handoutMasterIdLst>
    <p:handoutMasterId r:id="rId22"/>
  </p:handoutMasterIdLst>
  <p:sldIdLst>
    <p:sldId id="317" r:id="rId5"/>
    <p:sldId id="320" r:id="rId6"/>
    <p:sldId id="310" r:id="rId7"/>
    <p:sldId id="303" r:id="rId8"/>
    <p:sldId id="315" r:id="rId9"/>
    <p:sldId id="321" r:id="rId10"/>
    <p:sldId id="327" r:id="rId11"/>
    <p:sldId id="328" r:id="rId12"/>
    <p:sldId id="314" r:id="rId13"/>
    <p:sldId id="323" r:id="rId14"/>
    <p:sldId id="302" r:id="rId15"/>
    <p:sldId id="301" r:id="rId16"/>
    <p:sldId id="300" r:id="rId17"/>
    <p:sldId id="325" r:id="rId18"/>
    <p:sldId id="326" r:id="rId19"/>
    <p:sldId id="29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9363"/>
    <a:srgbClr val="000000"/>
    <a:srgbClr val="518171"/>
    <a:srgbClr val="56885E"/>
    <a:srgbClr val="709B5B"/>
    <a:srgbClr val="7E9E54"/>
    <a:srgbClr val="8DA567"/>
    <a:srgbClr val="669264"/>
    <a:srgbClr val="647F2E"/>
    <a:srgbClr val="9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CF22C5-BCD5-44ED-9D81-5826DFCBACA6}" v="1" dt="2024-06-26T15:26:29.438"/>
  </p1510:revLst>
</p1510:revInfo>
</file>

<file path=ppt/tableStyles.xml><?xml version="1.0" encoding="utf-8"?>
<a:tblStyleLst xmlns:a="http://schemas.openxmlformats.org/drawingml/2006/main" def="{9DCAF9ED-07DC-4A11-8D7F-57B35C25682E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394" autoAdjust="0"/>
  </p:normalViewPr>
  <p:slideViewPr>
    <p:cSldViewPr snapToGrid="0">
      <p:cViewPr>
        <p:scale>
          <a:sx n="77" d="100"/>
          <a:sy n="77" d="100"/>
        </p:scale>
        <p:origin x="187" y="13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Mariscal" userId="937dc37a23070c9e" providerId="LiveId" clId="{4CCF22C5-BCD5-44ED-9D81-5826DFCBACA6}"/>
    <pc:docChg chg="undo custSel addSld delSld modSld">
      <pc:chgData name="Anna Mariscal" userId="937dc37a23070c9e" providerId="LiveId" clId="{4CCF22C5-BCD5-44ED-9D81-5826DFCBACA6}" dt="2024-06-26T15:36:57.203" v="86" actId="1076"/>
      <pc:docMkLst>
        <pc:docMk/>
      </pc:docMkLst>
      <pc:sldChg chg="addSp delSp modSp new mod setBg setClrOvrMap">
        <pc:chgData name="Anna Mariscal" userId="937dc37a23070c9e" providerId="LiveId" clId="{4CCF22C5-BCD5-44ED-9D81-5826DFCBACA6}" dt="2024-06-26T15:36:57.203" v="86" actId="1076"/>
        <pc:sldMkLst>
          <pc:docMk/>
          <pc:sldMk cId="2960626276" sldId="327"/>
        </pc:sldMkLst>
        <pc:spChg chg="mod ord">
          <ac:chgData name="Anna Mariscal" userId="937dc37a23070c9e" providerId="LiveId" clId="{4CCF22C5-BCD5-44ED-9D81-5826DFCBACA6}" dt="2024-06-26T15:28:25.192" v="53" actId="26606"/>
          <ac:spMkLst>
            <pc:docMk/>
            <pc:sldMk cId="2960626276" sldId="327"/>
            <ac:spMk id="2" creationId="{479938AD-A5EE-0E04-BF7E-4F9527693695}"/>
          </ac:spMkLst>
        </pc:spChg>
        <pc:spChg chg="add mod">
          <ac:chgData name="Anna Mariscal" userId="937dc37a23070c9e" providerId="LiveId" clId="{4CCF22C5-BCD5-44ED-9D81-5826DFCBACA6}" dt="2024-06-26T15:36:57.203" v="86" actId="1076"/>
          <ac:spMkLst>
            <pc:docMk/>
            <pc:sldMk cId="2960626276" sldId="327"/>
            <ac:spMk id="5" creationId="{80A5727E-392C-71EB-3517-2DEDB4BE96BE}"/>
          </ac:spMkLst>
        </pc:spChg>
        <pc:spChg chg="add del">
          <ac:chgData name="Anna Mariscal" userId="937dc37a23070c9e" providerId="LiveId" clId="{4CCF22C5-BCD5-44ED-9D81-5826DFCBACA6}" dt="2024-06-26T15:28:16.460" v="51" actId="26606"/>
          <ac:spMkLst>
            <pc:docMk/>
            <pc:sldMk cId="2960626276" sldId="327"/>
            <ac:spMk id="7" creationId="{37D54B6C-87D0-4C03-8335-3955179D2B5B}"/>
          </ac:spMkLst>
        </pc:spChg>
        <pc:spChg chg="add del">
          <ac:chgData name="Anna Mariscal" userId="937dc37a23070c9e" providerId="LiveId" clId="{4CCF22C5-BCD5-44ED-9D81-5826DFCBACA6}" dt="2024-06-26T15:28:25.192" v="53" actId="26606"/>
          <ac:spMkLst>
            <pc:docMk/>
            <pc:sldMk cId="2960626276" sldId="327"/>
            <ac:spMk id="9" creationId="{FE469E50-3893-4ED6-92BA-2985C32B0CA6}"/>
          </ac:spMkLst>
        </pc:spChg>
        <pc:spChg chg="add del">
          <ac:chgData name="Anna Mariscal" userId="937dc37a23070c9e" providerId="LiveId" clId="{4CCF22C5-BCD5-44ED-9D81-5826DFCBACA6}" dt="2024-06-26T15:26:55.431" v="24" actId="26606"/>
          <ac:spMkLst>
            <pc:docMk/>
            <pc:sldMk cId="2960626276" sldId="327"/>
            <ac:spMk id="10" creationId="{8E482A67-6CD8-49D7-9F85-52ECF99152D0}"/>
          </ac:spMkLst>
        </pc:spChg>
        <pc:spChg chg="add del">
          <ac:chgData name="Anna Mariscal" userId="937dc37a23070c9e" providerId="LiveId" clId="{4CCF22C5-BCD5-44ED-9D81-5826DFCBACA6}" dt="2024-06-26T15:28:25.192" v="53" actId="26606"/>
          <ac:spMkLst>
            <pc:docMk/>
            <pc:sldMk cId="2960626276" sldId="327"/>
            <ac:spMk id="11" creationId="{4B652971-064F-4B32-A213-B326E652EBFA}"/>
          </ac:spMkLst>
        </pc:spChg>
        <pc:spChg chg="add del">
          <ac:chgData name="Anna Mariscal" userId="937dc37a23070c9e" providerId="LiveId" clId="{4CCF22C5-BCD5-44ED-9D81-5826DFCBACA6}" dt="2024-06-26T15:26:55.431" v="24" actId="26606"/>
          <ac:spMkLst>
            <pc:docMk/>
            <pc:sldMk cId="2960626276" sldId="327"/>
            <ac:spMk id="12" creationId="{418F941B-B7E9-44F2-9A2C-5D35ACF9A678}"/>
          </ac:spMkLst>
        </pc:spChg>
        <pc:picChg chg="add mod ord modCrop">
          <ac:chgData name="Anna Mariscal" userId="937dc37a23070c9e" providerId="LiveId" clId="{4CCF22C5-BCD5-44ED-9D81-5826DFCBACA6}" dt="2024-06-26T15:36:50.128" v="85" actId="14100"/>
          <ac:picMkLst>
            <pc:docMk/>
            <pc:sldMk cId="2960626276" sldId="327"/>
            <ac:picMk id="4" creationId="{EFD26F77-69BD-44EC-0576-D7ADF846409F}"/>
          </ac:picMkLst>
        </pc:picChg>
        <pc:picChg chg="add del mod">
          <ac:chgData name="Anna Mariscal" userId="937dc37a23070c9e" providerId="LiveId" clId="{4CCF22C5-BCD5-44ED-9D81-5826DFCBACA6}" dt="2024-06-26T15:36:36.687" v="82" actId="478"/>
          <ac:picMkLst>
            <pc:docMk/>
            <pc:sldMk cId="2960626276" sldId="327"/>
            <ac:picMk id="8" creationId="{21C15CF6-105D-2CA1-806F-7056C889216C}"/>
          </ac:picMkLst>
        </pc:picChg>
        <pc:picChg chg="add del">
          <ac:chgData name="Anna Mariscal" userId="937dc37a23070c9e" providerId="LiveId" clId="{4CCF22C5-BCD5-44ED-9D81-5826DFCBACA6}" dt="2024-06-26T15:27:04.504" v="26" actId="26606"/>
          <ac:picMkLst>
            <pc:docMk/>
            <pc:sldMk cId="2960626276" sldId="327"/>
            <ac:picMk id="14" creationId="{08187575-5CB4-477B-AA47-020C6D2A786E}"/>
          </ac:picMkLst>
        </pc:picChg>
        <pc:picChg chg="add del">
          <ac:chgData name="Anna Mariscal" userId="937dc37a23070c9e" providerId="LiveId" clId="{4CCF22C5-BCD5-44ED-9D81-5826DFCBACA6}" dt="2024-06-26T15:27:04.504" v="26" actId="26606"/>
          <ac:picMkLst>
            <pc:docMk/>
            <pc:sldMk cId="2960626276" sldId="327"/>
            <ac:picMk id="15" creationId="{EE585F70-7C5D-424E-A182-39507AF48A0C}"/>
          </ac:picMkLst>
        </pc:picChg>
        <pc:picChg chg="add">
          <ac:chgData name="Anna Mariscal" userId="937dc37a23070c9e" providerId="LiveId" clId="{4CCF22C5-BCD5-44ED-9D81-5826DFCBACA6}" dt="2024-06-26T15:28:25.192" v="53" actId="26606"/>
          <ac:picMkLst>
            <pc:docMk/>
            <pc:sldMk cId="2960626276" sldId="327"/>
            <ac:picMk id="16" creationId="{08187575-5CB4-477B-AA47-020C6D2A786E}"/>
          </ac:picMkLst>
        </pc:picChg>
        <pc:picChg chg="add del">
          <ac:chgData name="Anna Mariscal" userId="937dc37a23070c9e" providerId="LiveId" clId="{4CCF22C5-BCD5-44ED-9D81-5826DFCBACA6}" dt="2024-06-26T15:27:08.567" v="28" actId="26606"/>
          <ac:picMkLst>
            <pc:docMk/>
            <pc:sldMk cId="2960626276" sldId="327"/>
            <ac:picMk id="17" creationId="{2BFB581C-2142-4222-9A3B-905AD6C09535}"/>
          </ac:picMkLst>
        </pc:picChg>
        <pc:picChg chg="add">
          <ac:chgData name="Anna Mariscal" userId="937dc37a23070c9e" providerId="LiveId" clId="{4CCF22C5-BCD5-44ED-9D81-5826DFCBACA6}" dt="2024-06-26T15:28:25.192" v="53" actId="26606"/>
          <ac:picMkLst>
            <pc:docMk/>
            <pc:sldMk cId="2960626276" sldId="327"/>
            <ac:picMk id="18" creationId="{EE585F70-7C5D-424E-A182-39507AF48A0C}"/>
          </ac:picMkLst>
        </pc:picChg>
      </pc:sldChg>
      <pc:sldChg chg="new del">
        <pc:chgData name="Anna Mariscal" userId="937dc37a23070c9e" providerId="LiveId" clId="{4CCF22C5-BCD5-44ED-9D81-5826DFCBACA6}" dt="2024-06-26T15:17:32.348" v="1" actId="2696"/>
        <pc:sldMkLst>
          <pc:docMk/>
          <pc:sldMk cId="3644007715" sldId="327"/>
        </pc:sldMkLst>
      </pc:sldChg>
      <pc:sldChg chg="addSp modSp new mod">
        <pc:chgData name="Anna Mariscal" userId="937dc37a23070c9e" providerId="LiveId" clId="{4CCF22C5-BCD5-44ED-9D81-5826DFCBACA6}" dt="2024-06-26T15:36:27.795" v="81" actId="1076"/>
        <pc:sldMkLst>
          <pc:docMk/>
          <pc:sldMk cId="3155114620" sldId="328"/>
        </pc:sldMkLst>
        <pc:picChg chg="add mod">
          <ac:chgData name="Anna Mariscal" userId="937dc37a23070c9e" providerId="LiveId" clId="{4CCF22C5-BCD5-44ED-9D81-5826DFCBACA6}" dt="2024-06-26T15:35:11.447" v="74" actId="1076"/>
          <ac:picMkLst>
            <pc:docMk/>
            <pc:sldMk cId="3155114620" sldId="328"/>
            <ac:picMk id="4" creationId="{06A14223-2FE7-BAFA-6B99-DC08E06E4D43}"/>
          </ac:picMkLst>
        </pc:picChg>
        <pc:picChg chg="add mod modCrop">
          <ac:chgData name="Anna Mariscal" userId="937dc37a23070c9e" providerId="LiveId" clId="{4CCF22C5-BCD5-44ED-9D81-5826DFCBACA6}" dt="2024-06-26T15:36:27.795" v="81" actId="1076"/>
          <ac:picMkLst>
            <pc:docMk/>
            <pc:sldMk cId="3155114620" sldId="328"/>
            <ac:picMk id="6" creationId="{3EBD7189-5FB2-D003-3B0D-68AA02BF4D9B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BD4281-A35B-4250-892D-9E0D253EFDC4}" type="doc">
      <dgm:prSet loTypeId="urn:microsoft.com/office/officeart/2005/8/layout/default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A0B2530-D6CF-4FEF-9210-8B111B22162E}">
      <dgm:prSet/>
      <dgm:spPr>
        <a:solidFill>
          <a:srgbClr val="647F2E"/>
        </a:solidFill>
      </dgm:spPr>
      <dgm:t>
        <a:bodyPr/>
        <a:lstStyle/>
        <a:p>
          <a:r>
            <a:rPr lang="en-US" dirty="0"/>
            <a:t>Maximize presence of living roots</a:t>
          </a:r>
        </a:p>
      </dgm:t>
    </dgm:pt>
    <dgm:pt modelId="{61CCC1D0-893C-44B5-A5A9-354BF1B6C02F}" type="parTrans" cxnId="{5AD9DD81-3962-40D6-AED3-72CC53F67EA3}">
      <dgm:prSet/>
      <dgm:spPr/>
      <dgm:t>
        <a:bodyPr/>
        <a:lstStyle/>
        <a:p>
          <a:endParaRPr lang="en-US"/>
        </a:p>
      </dgm:t>
    </dgm:pt>
    <dgm:pt modelId="{30328A02-5137-4B7B-BB93-B31D563E282B}" type="sibTrans" cxnId="{5AD9DD81-3962-40D6-AED3-72CC53F67EA3}">
      <dgm:prSet/>
      <dgm:spPr/>
      <dgm:t>
        <a:bodyPr/>
        <a:lstStyle/>
        <a:p>
          <a:endParaRPr lang="en-US"/>
        </a:p>
      </dgm:t>
    </dgm:pt>
    <dgm:pt modelId="{9509C32E-D63C-4D61-930F-405B7E6DB05B}">
      <dgm:prSet/>
      <dgm:spPr>
        <a:solidFill>
          <a:srgbClr val="709B5B"/>
        </a:solidFill>
      </dgm:spPr>
      <dgm:t>
        <a:bodyPr/>
        <a:lstStyle/>
        <a:p>
          <a:r>
            <a:rPr lang="en-US"/>
            <a:t>Minimize Disturbance</a:t>
          </a:r>
        </a:p>
      </dgm:t>
    </dgm:pt>
    <dgm:pt modelId="{FBC37FE8-F14F-4D6A-82D5-3AAEA0973C89}" type="parTrans" cxnId="{4B8C30D4-1515-40C3-A0B8-DA6208EA1D21}">
      <dgm:prSet/>
      <dgm:spPr/>
      <dgm:t>
        <a:bodyPr/>
        <a:lstStyle/>
        <a:p>
          <a:endParaRPr lang="en-US"/>
        </a:p>
      </dgm:t>
    </dgm:pt>
    <dgm:pt modelId="{339649C8-B9C0-432D-8FE0-88E8BB7BB5F8}" type="sibTrans" cxnId="{4B8C30D4-1515-40C3-A0B8-DA6208EA1D21}">
      <dgm:prSet/>
      <dgm:spPr/>
      <dgm:t>
        <a:bodyPr/>
        <a:lstStyle/>
        <a:p>
          <a:endParaRPr lang="en-US"/>
        </a:p>
      </dgm:t>
    </dgm:pt>
    <dgm:pt modelId="{0A706D4A-6B98-4D40-8AEA-D641D06EA0B8}">
      <dgm:prSet/>
      <dgm:spPr>
        <a:solidFill>
          <a:srgbClr val="7E9E54"/>
        </a:solidFill>
      </dgm:spPr>
      <dgm:t>
        <a:bodyPr/>
        <a:lstStyle/>
        <a:p>
          <a:r>
            <a:rPr lang="en-US" dirty="0"/>
            <a:t>Maximize Soil Cover</a:t>
          </a:r>
        </a:p>
      </dgm:t>
    </dgm:pt>
    <dgm:pt modelId="{2158B011-43D3-4576-A938-4926EFD95C94}" type="parTrans" cxnId="{6BF77686-DCC4-40EC-AF8B-59594B324165}">
      <dgm:prSet/>
      <dgm:spPr/>
      <dgm:t>
        <a:bodyPr/>
        <a:lstStyle/>
        <a:p>
          <a:endParaRPr lang="en-US"/>
        </a:p>
      </dgm:t>
    </dgm:pt>
    <dgm:pt modelId="{569E5C70-4503-476F-A0BC-6EEC71F46CFB}" type="sibTrans" cxnId="{6BF77686-DCC4-40EC-AF8B-59594B324165}">
      <dgm:prSet/>
      <dgm:spPr/>
      <dgm:t>
        <a:bodyPr/>
        <a:lstStyle/>
        <a:p>
          <a:endParaRPr lang="en-US"/>
        </a:p>
      </dgm:t>
    </dgm:pt>
    <dgm:pt modelId="{87C91094-8DDB-4BCC-8F31-5B75A40B81BC}">
      <dgm:prSet/>
      <dgm:spPr>
        <a:solidFill>
          <a:srgbClr val="56885E"/>
        </a:solidFill>
      </dgm:spPr>
      <dgm:t>
        <a:bodyPr/>
        <a:lstStyle/>
        <a:p>
          <a:r>
            <a:rPr lang="en-US" dirty="0"/>
            <a:t>Maximize Biodiversity</a:t>
          </a:r>
        </a:p>
      </dgm:t>
    </dgm:pt>
    <dgm:pt modelId="{2F263031-5457-4C02-92F8-16D4AC537927}" type="parTrans" cxnId="{54BF43ED-F9A9-4191-A0FF-90D2E515D929}">
      <dgm:prSet/>
      <dgm:spPr/>
      <dgm:t>
        <a:bodyPr/>
        <a:lstStyle/>
        <a:p>
          <a:endParaRPr lang="en-US"/>
        </a:p>
      </dgm:t>
    </dgm:pt>
    <dgm:pt modelId="{CE7CC153-75E9-42DF-B15B-BB77DC71CFFE}" type="sibTrans" cxnId="{54BF43ED-F9A9-4191-A0FF-90D2E515D929}">
      <dgm:prSet/>
      <dgm:spPr/>
      <dgm:t>
        <a:bodyPr/>
        <a:lstStyle/>
        <a:p>
          <a:endParaRPr lang="en-US"/>
        </a:p>
      </dgm:t>
    </dgm:pt>
    <dgm:pt modelId="{F447B045-49E7-4813-A62C-73C8E3009276}">
      <dgm:prSet/>
      <dgm:spPr>
        <a:solidFill>
          <a:srgbClr val="518171"/>
        </a:solidFill>
      </dgm:spPr>
      <dgm:t>
        <a:bodyPr/>
        <a:lstStyle/>
        <a:p>
          <a:r>
            <a:rPr lang="en-US"/>
            <a:t>Animal Integration</a:t>
          </a:r>
        </a:p>
      </dgm:t>
    </dgm:pt>
    <dgm:pt modelId="{4130622D-4720-4020-B210-9EF6E38C7099}" type="parTrans" cxnId="{6538AA09-19A5-4434-B409-46745F014A29}">
      <dgm:prSet/>
      <dgm:spPr/>
      <dgm:t>
        <a:bodyPr/>
        <a:lstStyle/>
        <a:p>
          <a:endParaRPr lang="en-US"/>
        </a:p>
      </dgm:t>
    </dgm:pt>
    <dgm:pt modelId="{1664E2D1-337C-45AB-92F4-4B37A7724788}" type="sibTrans" cxnId="{6538AA09-19A5-4434-B409-46745F014A29}">
      <dgm:prSet/>
      <dgm:spPr/>
      <dgm:t>
        <a:bodyPr/>
        <a:lstStyle/>
        <a:p>
          <a:endParaRPr lang="en-US"/>
        </a:p>
      </dgm:t>
    </dgm:pt>
    <dgm:pt modelId="{842E6490-E509-4621-95C9-879E5A5E8305}">
      <dgm:prSet/>
      <dgm:spPr>
        <a:solidFill>
          <a:srgbClr val="439363"/>
        </a:solidFill>
      </dgm:spPr>
      <dgm:t>
        <a:bodyPr/>
        <a:lstStyle/>
        <a:p>
          <a:r>
            <a:rPr lang="en-US"/>
            <a:t>CONTEXT</a:t>
          </a:r>
        </a:p>
      </dgm:t>
    </dgm:pt>
    <dgm:pt modelId="{5CAB887D-6841-4B65-AE63-AC32E8BC97BF}" type="parTrans" cxnId="{F9A4C5EB-C882-4979-B351-BF07EDA6A1A1}">
      <dgm:prSet/>
      <dgm:spPr/>
      <dgm:t>
        <a:bodyPr/>
        <a:lstStyle/>
        <a:p>
          <a:endParaRPr lang="en-US"/>
        </a:p>
      </dgm:t>
    </dgm:pt>
    <dgm:pt modelId="{0CC01914-B000-4323-AC43-AD7CB8759A45}" type="sibTrans" cxnId="{F9A4C5EB-C882-4979-B351-BF07EDA6A1A1}">
      <dgm:prSet/>
      <dgm:spPr/>
      <dgm:t>
        <a:bodyPr/>
        <a:lstStyle/>
        <a:p>
          <a:endParaRPr lang="en-US"/>
        </a:p>
      </dgm:t>
    </dgm:pt>
    <dgm:pt modelId="{3576CB51-6029-4685-990F-C2150201114B}" type="pres">
      <dgm:prSet presAssocID="{56BD4281-A35B-4250-892D-9E0D253EFDC4}" presName="diagram" presStyleCnt="0">
        <dgm:presLayoutVars>
          <dgm:dir/>
          <dgm:resizeHandles val="exact"/>
        </dgm:presLayoutVars>
      </dgm:prSet>
      <dgm:spPr/>
    </dgm:pt>
    <dgm:pt modelId="{E9B84C59-8DCD-48F9-9CB8-FE9EEFC1D287}" type="pres">
      <dgm:prSet presAssocID="{1A0B2530-D6CF-4FEF-9210-8B111B22162E}" presName="node" presStyleLbl="node1" presStyleIdx="0" presStyleCnt="6">
        <dgm:presLayoutVars>
          <dgm:bulletEnabled val="1"/>
        </dgm:presLayoutVars>
      </dgm:prSet>
      <dgm:spPr/>
    </dgm:pt>
    <dgm:pt modelId="{0A46640D-E7BA-42FE-A81D-4C13D159EB44}" type="pres">
      <dgm:prSet presAssocID="{30328A02-5137-4B7B-BB93-B31D563E282B}" presName="sibTrans" presStyleCnt="0"/>
      <dgm:spPr/>
    </dgm:pt>
    <dgm:pt modelId="{412CA845-D9F0-4C06-9605-546A26638FC1}" type="pres">
      <dgm:prSet presAssocID="{9509C32E-D63C-4D61-930F-405B7E6DB05B}" presName="node" presStyleLbl="node1" presStyleIdx="1" presStyleCnt="6">
        <dgm:presLayoutVars>
          <dgm:bulletEnabled val="1"/>
        </dgm:presLayoutVars>
      </dgm:prSet>
      <dgm:spPr/>
    </dgm:pt>
    <dgm:pt modelId="{0AE50F06-C4DE-4782-80FA-99C7CF57D6E6}" type="pres">
      <dgm:prSet presAssocID="{339649C8-B9C0-432D-8FE0-88E8BB7BB5F8}" presName="sibTrans" presStyleCnt="0"/>
      <dgm:spPr/>
    </dgm:pt>
    <dgm:pt modelId="{C3246A51-2ED4-468E-8C1E-EDAA94C2F1EF}" type="pres">
      <dgm:prSet presAssocID="{0A706D4A-6B98-4D40-8AEA-D641D06EA0B8}" presName="node" presStyleLbl="node1" presStyleIdx="2" presStyleCnt="6">
        <dgm:presLayoutVars>
          <dgm:bulletEnabled val="1"/>
        </dgm:presLayoutVars>
      </dgm:prSet>
      <dgm:spPr/>
    </dgm:pt>
    <dgm:pt modelId="{A48F6FE5-19E3-4BDD-9FE9-D66272389987}" type="pres">
      <dgm:prSet presAssocID="{569E5C70-4503-476F-A0BC-6EEC71F46CFB}" presName="sibTrans" presStyleCnt="0"/>
      <dgm:spPr/>
    </dgm:pt>
    <dgm:pt modelId="{74180C0B-3C01-477B-BBA7-3CF1FBD1209E}" type="pres">
      <dgm:prSet presAssocID="{87C91094-8DDB-4BCC-8F31-5B75A40B81BC}" presName="node" presStyleLbl="node1" presStyleIdx="3" presStyleCnt="6">
        <dgm:presLayoutVars>
          <dgm:bulletEnabled val="1"/>
        </dgm:presLayoutVars>
      </dgm:prSet>
      <dgm:spPr/>
    </dgm:pt>
    <dgm:pt modelId="{9C4A6A5D-B034-4763-BCD0-134F590713C2}" type="pres">
      <dgm:prSet presAssocID="{CE7CC153-75E9-42DF-B15B-BB77DC71CFFE}" presName="sibTrans" presStyleCnt="0"/>
      <dgm:spPr/>
    </dgm:pt>
    <dgm:pt modelId="{37252DCA-2B2B-45FF-8BB3-D6D0C9E00734}" type="pres">
      <dgm:prSet presAssocID="{F447B045-49E7-4813-A62C-73C8E3009276}" presName="node" presStyleLbl="node1" presStyleIdx="4" presStyleCnt="6">
        <dgm:presLayoutVars>
          <dgm:bulletEnabled val="1"/>
        </dgm:presLayoutVars>
      </dgm:prSet>
      <dgm:spPr/>
    </dgm:pt>
    <dgm:pt modelId="{92D82DEE-345E-4EFF-AC41-8DB08D18CB79}" type="pres">
      <dgm:prSet presAssocID="{1664E2D1-337C-45AB-92F4-4B37A7724788}" presName="sibTrans" presStyleCnt="0"/>
      <dgm:spPr/>
    </dgm:pt>
    <dgm:pt modelId="{EFAAA5BD-08FB-4B6F-A34A-96BD9F3BCED3}" type="pres">
      <dgm:prSet presAssocID="{842E6490-E509-4621-95C9-879E5A5E8305}" presName="node" presStyleLbl="node1" presStyleIdx="5" presStyleCnt="6">
        <dgm:presLayoutVars>
          <dgm:bulletEnabled val="1"/>
        </dgm:presLayoutVars>
      </dgm:prSet>
      <dgm:spPr/>
    </dgm:pt>
  </dgm:ptLst>
  <dgm:cxnLst>
    <dgm:cxn modelId="{6538AA09-19A5-4434-B409-46745F014A29}" srcId="{56BD4281-A35B-4250-892D-9E0D253EFDC4}" destId="{F447B045-49E7-4813-A62C-73C8E3009276}" srcOrd="4" destOrd="0" parTransId="{4130622D-4720-4020-B210-9EF6E38C7099}" sibTransId="{1664E2D1-337C-45AB-92F4-4B37A7724788}"/>
    <dgm:cxn modelId="{E9B4AA24-083A-429E-8DB3-0D1F320B81BB}" type="presOf" srcId="{9509C32E-D63C-4D61-930F-405B7E6DB05B}" destId="{412CA845-D9F0-4C06-9605-546A26638FC1}" srcOrd="0" destOrd="0" presId="urn:microsoft.com/office/officeart/2005/8/layout/default"/>
    <dgm:cxn modelId="{D8DCC43D-3BFA-4503-9644-BF72D8CF724C}" type="presOf" srcId="{842E6490-E509-4621-95C9-879E5A5E8305}" destId="{EFAAA5BD-08FB-4B6F-A34A-96BD9F3BCED3}" srcOrd="0" destOrd="0" presId="urn:microsoft.com/office/officeart/2005/8/layout/default"/>
    <dgm:cxn modelId="{E8480F42-AD04-42EF-B6D0-2634595BA6EF}" type="presOf" srcId="{1A0B2530-D6CF-4FEF-9210-8B111B22162E}" destId="{E9B84C59-8DCD-48F9-9CB8-FE9EEFC1D287}" srcOrd="0" destOrd="0" presId="urn:microsoft.com/office/officeart/2005/8/layout/default"/>
    <dgm:cxn modelId="{5AD9DD81-3962-40D6-AED3-72CC53F67EA3}" srcId="{56BD4281-A35B-4250-892D-9E0D253EFDC4}" destId="{1A0B2530-D6CF-4FEF-9210-8B111B22162E}" srcOrd="0" destOrd="0" parTransId="{61CCC1D0-893C-44B5-A5A9-354BF1B6C02F}" sibTransId="{30328A02-5137-4B7B-BB93-B31D563E282B}"/>
    <dgm:cxn modelId="{3FB0F981-DCCD-4745-8EA6-BB7D61B6D02C}" type="presOf" srcId="{F447B045-49E7-4813-A62C-73C8E3009276}" destId="{37252DCA-2B2B-45FF-8BB3-D6D0C9E00734}" srcOrd="0" destOrd="0" presId="urn:microsoft.com/office/officeart/2005/8/layout/default"/>
    <dgm:cxn modelId="{6BF77686-DCC4-40EC-AF8B-59594B324165}" srcId="{56BD4281-A35B-4250-892D-9E0D253EFDC4}" destId="{0A706D4A-6B98-4D40-8AEA-D641D06EA0B8}" srcOrd="2" destOrd="0" parTransId="{2158B011-43D3-4576-A938-4926EFD95C94}" sibTransId="{569E5C70-4503-476F-A0BC-6EEC71F46CFB}"/>
    <dgm:cxn modelId="{A2F2EDB5-447B-46A4-9F66-8C8BF037CFC0}" type="presOf" srcId="{56BD4281-A35B-4250-892D-9E0D253EFDC4}" destId="{3576CB51-6029-4685-990F-C2150201114B}" srcOrd="0" destOrd="0" presId="urn:microsoft.com/office/officeart/2005/8/layout/default"/>
    <dgm:cxn modelId="{473E8CBB-BBFA-4AF0-B4A6-D11C451AE510}" type="presOf" srcId="{0A706D4A-6B98-4D40-8AEA-D641D06EA0B8}" destId="{C3246A51-2ED4-468E-8C1E-EDAA94C2F1EF}" srcOrd="0" destOrd="0" presId="urn:microsoft.com/office/officeart/2005/8/layout/default"/>
    <dgm:cxn modelId="{4EEA1CCD-9478-4871-91A7-F42FD7D64F49}" type="presOf" srcId="{87C91094-8DDB-4BCC-8F31-5B75A40B81BC}" destId="{74180C0B-3C01-477B-BBA7-3CF1FBD1209E}" srcOrd="0" destOrd="0" presId="urn:microsoft.com/office/officeart/2005/8/layout/default"/>
    <dgm:cxn modelId="{4B8C30D4-1515-40C3-A0B8-DA6208EA1D21}" srcId="{56BD4281-A35B-4250-892D-9E0D253EFDC4}" destId="{9509C32E-D63C-4D61-930F-405B7E6DB05B}" srcOrd="1" destOrd="0" parTransId="{FBC37FE8-F14F-4D6A-82D5-3AAEA0973C89}" sibTransId="{339649C8-B9C0-432D-8FE0-88E8BB7BB5F8}"/>
    <dgm:cxn modelId="{F9A4C5EB-C882-4979-B351-BF07EDA6A1A1}" srcId="{56BD4281-A35B-4250-892D-9E0D253EFDC4}" destId="{842E6490-E509-4621-95C9-879E5A5E8305}" srcOrd="5" destOrd="0" parTransId="{5CAB887D-6841-4B65-AE63-AC32E8BC97BF}" sibTransId="{0CC01914-B000-4323-AC43-AD7CB8759A45}"/>
    <dgm:cxn modelId="{54BF43ED-F9A9-4191-A0FF-90D2E515D929}" srcId="{56BD4281-A35B-4250-892D-9E0D253EFDC4}" destId="{87C91094-8DDB-4BCC-8F31-5B75A40B81BC}" srcOrd="3" destOrd="0" parTransId="{2F263031-5457-4C02-92F8-16D4AC537927}" sibTransId="{CE7CC153-75E9-42DF-B15B-BB77DC71CFFE}"/>
    <dgm:cxn modelId="{50BDC03E-D277-45C9-B381-8658DA9EBC89}" type="presParOf" srcId="{3576CB51-6029-4685-990F-C2150201114B}" destId="{E9B84C59-8DCD-48F9-9CB8-FE9EEFC1D287}" srcOrd="0" destOrd="0" presId="urn:microsoft.com/office/officeart/2005/8/layout/default"/>
    <dgm:cxn modelId="{7C3C10B8-F0A8-4B0F-92A5-6EFE136549C3}" type="presParOf" srcId="{3576CB51-6029-4685-990F-C2150201114B}" destId="{0A46640D-E7BA-42FE-A81D-4C13D159EB44}" srcOrd="1" destOrd="0" presId="urn:microsoft.com/office/officeart/2005/8/layout/default"/>
    <dgm:cxn modelId="{42D26988-FD63-45C4-9826-6F25424D7BC9}" type="presParOf" srcId="{3576CB51-6029-4685-990F-C2150201114B}" destId="{412CA845-D9F0-4C06-9605-546A26638FC1}" srcOrd="2" destOrd="0" presId="urn:microsoft.com/office/officeart/2005/8/layout/default"/>
    <dgm:cxn modelId="{6C9C9ED5-A0E3-4E50-A67E-3EF5BD098FFD}" type="presParOf" srcId="{3576CB51-6029-4685-990F-C2150201114B}" destId="{0AE50F06-C4DE-4782-80FA-99C7CF57D6E6}" srcOrd="3" destOrd="0" presId="urn:microsoft.com/office/officeart/2005/8/layout/default"/>
    <dgm:cxn modelId="{24A34F97-C17E-463F-AD73-F318C70380FF}" type="presParOf" srcId="{3576CB51-6029-4685-990F-C2150201114B}" destId="{C3246A51-2ED4-468E-8C1E-EDAA94C2F1EF}" srcOrd="4" destOrd="0" presId="urn:microsoft.com/office/officeart/2005/8/layout/default"/>
    <dgm:cxn modelId="{E19BDE50-F364-47A8-99D2-5FA5DAB20018}" type="presParOf" srcId="{3576CB51-6029-4685-990F-C2150201114B}" destId="{A48F6FE5-19E3-4BDD-9FE9-D66272389987}" srcOrd="5" destOrd="0" presId="urn:microsoft.com/office/officeart/2005/8/layout/default"/>
    <dgm:cxn modelId="{137D08FA-62E1-416A-B200-D3B58DDB4BC8}" type="presParOf" srcId="{3576CB51-6029-4685-990F-C2150201114B}" destId="{74180C0B-3C01-477B-BBA7-3CF1FBD1209E}" srcOrd="6" destOrd="0" presId="urn:microsoft.com/office/officeart/2005/8/layout/default"/>
    <dgm:cxn modelId="{67FE1F37-12E4-4863-B96F-180225E40851}" type="presParOf" srcId="{3576CB51-6029-4685-990F-C2150201114B}" destId="{9C4A6A5D-B034-4763-BCD0-134F590713C2}" srcOrd="7" destOrd="0" presId="urn:microsoft.com/office/officeart/2005/8/layout/default"/>
    <dgm:cxn modelId="{6C596345-946C-45DA-8DE2-A68E00BFE398}" type="presParOf" srcId="{3576CB51-6029-4685-990F-C2150201114B}" destId="{37252DCA-2B2B-45FF-8BB3-D6D0C9E00734}" srcOrd="8" destOrd="0" presId="urn:microsoft.com/office/officeart/2005/8/layout/default"/>
    <dgm:cxn modelId="{055A472F-E5F2-4597-8CE3-F9EA5161A146}" type="presParOf" srcId="{3576CB51-6029-4685-990F-C2150201114B}" destId="{92D82DEE-345E-4EFF-AC41-8DB08D18CB79}" srcOrd="9" destOrd="0" presId="urn:microsoft.com/office/officeart/2005/8/layout/default"/>
    <dgm:cxn modelId="{044E8ED5-77D1-419C-B79F-3BB8ABE0D2B4}" type="presParOf" srcId="{3576CB51-6029-4685-990F-C2150201114B}" destId="{EFAAA5BD-08FB-4B6F-A34A-96BD9F3BCED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A649C8-9D56-487C-81D3-CB991EF46EDB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C19BB4E-0896-41C1-B107-40ACD86DC520}">
      <dgm:prSet/>
      <dgm:spPr/>
      <dgm:t>
        <a:bodyPr/>
        <a:lstStyle/>
        <a:p>
          <a:r>
            <a:rPr lang="en-US" dirty="0">
              <a:solidFill>
                <a:schemeClr val="tx2">
                  <a:lumMod val="25000"/>
                </a:schemeClr>
              </a:solidFill>
            </a:rPr>
            <a:t>Regional implementation of CDFA Healthy Soils Program</a:t>
          </a:r>
        </a:p>
      </dgm:t>
    </dgm:pt>
    <dgm:pt modelId="{BB6A7FE2-81C7-4A71-90CF-9BC6C6F06ACC}" type="parTrans" cxnId="{6B788DBA-D0CB-4AD3-9C5F-55F583CA90BA}">
      <dgm:prSet/>
      <dgm:spPr/>
      <dgm:t>
        <a:bodyPr/>
        <a:lstStyle/>
        <a:p>
          <a:endParaRPr lang="en-US"/>
        </a:p>
      </dgm:t>
    </dgm:pt>
    <dgm:pt modelId="{C57C71E2-D3B3-44B1-9FA4-2F01071807BF}" type="sibTrans" cxnId="{6B788DBA-D0CB-4AD3-9C5F-55F583CA90BA}">
      <dgm:prSet/>
      <dgm:spPr/>
      <dgm:t>
        <a:bodyPr/>
        <a:lstStyle/>
        <a:p>
          <a:endParaRPr lang="en-US"/>
        </a:p>
      </dgm:t>
    </dgm:pt>
    <dgm:pt modelId="{1A574DD4-5300-4166-8EF7-0DD9F6C28B7D}">
      <dgm:prSet/>
      <dgm:spPr/>
      <dgm:t>
        <a:bodyPr/>
        <a:lstStyle/>
        <a:p>
          <a:r>
            <a:rPr lang="en-US" dirty="0">
              <a:solidFill>
                <a:schemeClr val="tx2">
                  <a:lumMod val="25000"/>
                </a:schemeClr>
              </a:solidFill>
            </a:rPr>
            <a:t>Administered by regional producer organizations and/or RCDs </a:t>
          </a:r>
        </a:p>
      </dgm:t>
    </dgm:pt>
    <dgm:pt modelId="{0FE9AED5-E4ED-418E-B27E-C1507FCD4A55}" type="parTrans" cxnId="{EF557C20-6902-4D36-878D-336BC7B9D314}">
      <dgm:prSet/>
      <dgm:spPr/>
      <dgm:t>
        <a:bodyPr/>
        <a:lstStyle/>
        <a:p>
          <a:endParaRPr lang="en-US"/>
        </a:p>
      </dgm:t>
    </dgm:pt>
    <dgm:pt modelId="{563A5792-5153-4076-A7DD-B04D8F9A3415}" type="sibTrans" cxnId="{EF557C20-6902-4D36-878D-336BC7B9D314}">
      <dgm:prSet/>
      <dgm:spPr/>
      <dgm:t>
        <a:bodyPr/>
        <a:lstStyle/>
        <a:p>
          <a:endParaRPr lang="en-US"/>
        </a:p>
      </dgm:t>
    </dgm:pt>
    <dgm:pt modelId="{0582425B-AFDD-4EF9-9C98-9623A4130659}">
      <dgm:prSet/>
      <dgm:spPr/>
      <dgm:t>
        <a:bodyPr/>
        <a:lstStyle/>
        <a:p>
          <a:r>
            <a:rPr lang="en-US" dirty="0">
              <a:solidFill>
                <a:schemeClr val="tx2">
                  <a:lumMod val="25000"/>
                </a:schemeClr>
              </a:solidFill>
            </a:rPr>
            <a:t>Maximum award $200,000 per project</a:t>
          </a:r>
        </a:p>
      </dgm:t>
    </dgm:pt>
    <dgm:pt modelId="{14ED56BA-1E98-48CE-B9B7-4F4C7ED35EA3}" type="parTrans" cxnId="{72859429-55D2-426B-95B7-D88F38FC78BF}">
      <dgm:prSet/>
      <dgm:spPr/>
      <dgm:t>
        <a:bodyPr/>
        <a:lstStyle/>
        <a:p>
          <a:endParaRPr lang="en-US"/>
        </a:p>
      </dgm:t>
    </dgm:pt>
    <dgm:pt modelId="{9E37A3FE-74E6-4740-9AD8-D7A65B308289}" type="sibTrans" cxnId="{72859429-55D2-426B-95B7-D88F38FC78BF}">
      <dgm:prSet/>
      <dgm:spPr/>
      <dgm:t>
        <a:bodyPr/>
        <a:lstStyle/>
        <a:p>
          <a:endParaRPr lang="en-US"/>
        </a:p>
      </dgm:t>
    </dgm:pt>
    <dgm:pt modelId="{3E6AA5D0-6BE2-4648-ABC5-2D6078AEAD3A}">
      <dgm:prSet/>
      <dgm:spPr/>
      <dgm:t>
        <a:bodyPr/>
        <a:lstStyle/>
        <a:p>
          <a:r>
            <a:rPr lang="en-US" dirty="0">
              <a:solidFill>
                <a:schemeClr val="tx2">
                  <a:lumMod val="25000"/>
                </a:schemeClr>
              </a:solidFill>
            </a:rPr>
            <a:t>Not competing within statewide grant program</a:t>
          </a:r>
        </a:p>
      </dgm:t>
    </dgm:pt>
    <dgm:pt modelId="{13DF17D4-26EA-4DB9-8AAF-39D917FEE821}" type="parTrans" cxnId="{2987F6C1-0299-4680-B9E1-F714939C7589}">
      <dgm:prSet/>
      <dgm:spPr/>
      <dgm:t>
        <a:bodyPr/>
        <a:lstStyle/>
        <a:p>
          <a:endParaRPr lang="en-US"/>
        </a:p>
      </dgm:t>
    </dgm:pt>
    <dgm:pt modelId="{459C4D01-391C-4802-97A0-4E8A9ED01D56}" type="sibTrans" cxnId="{2987F6C1-0299-4680-B9E1-F714939C7589}">
      <dgm:prSet/>
      <dgm:spPr/>
      <dgm:t>
        <a:bodyPr/>
        <a:lstStyle/>
        <a:p>
          <a:endParaRPr lang="en-US"/>
        </a:p>
      </dgm:t>
    </dgm:pt>
    <dgm:pt modelId="{5BEB4641-BEE7-4D7E-9E87-2AE440D50013}">
      <dgm:prSet/>
      <dgm:spPr/>
      <dgm:t>
        <a:bodyPr/>
        <a:lstStyle/>
        <a:p>
          <a:r>
            <a:rPr lang="en-US" dirty="0">
              <a:solidFill>
                <a:schemeClr val="tx2">
                  <a:lumMod val="25000"/>
                </a:schemeClr>
              </a:solidFill>
            </a:rPr>
            <a:t>Funding is already designated to regions and grant program management occurs locally</a:t>
          </a:r>
        </a:p>
      </dgm:t>
    </dgm:pt>
    <dgm:pt modelId="{0E33EF5C-6730-4F38-A299-F13D18C52DAC}" type="parTrans" cxnId="{DCA37438-A075-4FA8-8689-8C0BDB7B124F}">
      <dgm:prSet/>
      <dgm:spPr/>
      <dgm:t>
        <a:bodyPr/>
        <a:lstStyle/>
        <a:p>
          <a:endParaRPr lang="en-US"/>
        </a:p>
      </dgm:t>
    </dgm:pt>
    <dgm:pt modelId="{CE730E37-6B04-47ED-AAE2-9CBA4A75C907}" type="sibTrans" cxnId="{DCA37438-A075-4FA8-8689-8C0BDB7B124F}">
      <dgm:prSet/>
      <dgm:spPr/>
      <dgm:t>
        <a:bodyPr/>
        <a:lstStyle/>
        <a:p>
          <a:endParaRPr lang="en-US"/>
        </a:p>
      </dgm:t>
    </dgm:pt>
    <dgm:pt modelId="{B0BD2210-A5C2-4009-859E-62A8AD7EBF95}">
      <dgm:prSet/>
      <dgm:spPr/>
      <dgm:t>
        <a:bodyPr/>
        <a:lstStyle/>
        <a:p>
          <a:r>
            <a:rPr lang="en-US" dirty="0">
              <a:solidFill>
                <a:schemeClr val="tx2">
                  <a:lumMod val="25000"/>
                </a:schemeClr>
              </a:solidFill>
            </a:rPr>
            <a:t>Pilot Program</a:t>
          </a:r>
        </a:p>
      </dgm:t>
    </dgm:pt>
    <dgm:pt modelId="{D889E6B9-288D-43A6-BCD1-EAB7107B7CBF}" type="parTrans" cxnId="{4D895E02-3377-43BD-AB08-8C59EA714BCC}">
      <dgm:prSet/>
      <dgm:spPr/>
      <dgm:t>
        <a:bodyPr/>
        <a:lstStyle/>
        <a:p>
          <a:endParaRPr lang="en-US"/>
        </a:p>
      </dgm:t>
    </dgm:pt>
    <dgm:pt modelId="{0C3BEE46-20C9-4242-A71F-721369BEA498}" type="sibTrans" cxnId="{4D895E02-3377-43BD-AB08-8C59EA714BCC}">
      <dgm:prSet/>
      <dgm:spPr/>
      <dgm:t>
        <a:bodyPr/>
        <a:lstStyle/>
        <a:p>
          <a:endParaRPr lang="en-US"/>
        </a:p>
      </dgm:t>
    </dgm:pt>
    <dgm:pt modelId="{4133893D-DF40-4698-8DF2-160647A7E621}" type="pres">
      <dgm:prSet presAssocID="{2EA649C8-9D56-487C-81D3-CB991EF46EDB}" presName="vert0" presStyleCnt="0">
        <dgm:presLayoutVars>
          <dgm:dir/>
          <dgm:animOne val="branch"/>
          <dgm:animLvl val="lvl"/>
        </dgm:presLayoutVars>
      </dgm:prSet>
      <dgm:spPr/>
    </dgm:pt>
    <dgm:pt modelId="{88C3C5E3-633A-4809-8C41-52D04A092CEC}" type="pres">
      <dgm:prSet presAssocID="{DC19BB4E-0896-41C1-B107-40ACD86DC520}" presName="thickLine" presStyleLbl="alignNode1" presStyleIdx="0" presStyleCnt="6"/>
      <dgm:spPr/>
    </dgm:pt>
    <dgm:pt modelId="{8FFC72EE-130C-439B-926E-8E4FE190256E}" type="pres">
      <dgm:prSet presAssocID="{DC19BB4E-0896-41C1-B107-40ACD86DC520}" presName="horz1" presStyleCnt="0"/>
      <dgm:spPr/>
    </dgm:pt>
    <dgm:pt modelId="{DC83606B-DAA1-4EF7-9B67-868EC65552E7}" type="pres">
      <dgm:prSet presAssocID="{DC19BB4E-0896-41C1-B107-40ACD86DC520}" presName="tx1" presStyleLbl="revTx" presStyleIdx="0" presStyleCnt="6"/>
      <dgm:spPr/>
    </dgm:pt>
    <dgm:pt modelId="{004EF346-91F8-4029-963F-2E87C3C172E5}" type="pres">
      <dgm:prSet presAssocID="{DC19BB4E-0896-41C1-B107-40ACD86DC520}" presName="vert1" presStyleCnt="0"/>
      <dgm:spPr/>
    </dgm:pt>
    <dgm:pt modelId="{55C766A4-E980-4B2F-86C4-021BD9286E0D}" type="pres">
      <dgm:prSet presAssocID="{1A574DD4-5300-4166-8EF7-0DD9F6C28B7D}" presName="thickLine" presStyleLbl="alignNode1" presStyleIdx="1" presStyleCnt="6"/>
      <dgm:spPr/>
    </dgm:pt>
    <dgm:pt modelId="{4F5050EE-C1A1-4FD2-A845-D1C5F9755838}" type="pres">
      <dgm:prSet presAssocID="{1A574DD4-5300-4166-8EF7-0DD9F6C28B7D}" presName="horz1" presStyleCnt="0"/>
      <dgm:spPr/>
    </dgm:pt>
    <dgm:pt modelId="{070C8C1C-ADFA-418D-92F5-8EB8B080A590}" type="pres">
      <dgm:prSet presAssocID="{1A574DD4-5300-4166-8EF7-0DD9F6C28B7D}" presName="tx1" presStyleLbl="revTx" presStyleIdx="1" presStyleCnt="6"/>
      <dgm:spPr/>
    </dgm:pt>
    <dgm:pt modelId="{94AB6307-DD59-464C-8005-32C1637C4331}" type="pres">
      <dgm:prSet presAssocID="{1A574DD4-5300-4166-8EF7-0DD9F6C28B7D}" presName="vert1" presStyleCnt="0"/>
      <dgm:spPr/>
    </dgm:pt>
    <dgm:pt modelId="{EED392E8-AE72-4BB2-8A12-5C662C120035}" type="pres">
      <dgm:prSet presAssocID="{0582425B-AFDD-4EF9-9C98-9623A4130659}" presName="thickLine" presStyleLbl="alignNode1" presStyleIdx="2" presStyleCnt="6"/>
      <dgm:spPr/>
    </dgm:pt>
    <dgm:pt modelId="{102E36D6-2430-460C-B271-F2965CFA8297}" type="pres">
      <dgm:prSet presAssocID="{0582425B-AFDD-4EF9-9C98-9623A4130659}" presName="horz1" presStyleCnt="0"/>
      <dgm:spPr/>
    </dgm:pt>
    <dgm:pt modelId="{96D725D8-2673-4F4A-A0FF-E1AFE20D3AAB}" type="pres">
      <dgm:prSet presAssocID="{0582425B-AFDD-4EF9-9C98-9623A4130659}" presName="tx1" presStyleLbl="revTx" presStyleIdx="2" presStyleCnt="6"/>
      <dgm:spPr/>
    </dgm:pt>
    <dgm:pt modelId="{946AD8AC-27CD-4F3E-8AA0-107C00B77CFD}" type="pres">
      <dgm:prSet presAssocID="{0582425B-AFDD-4EF9-9C98-9623A4130659}" presName="vert1" presStyleCnt="0"/>
      <dgm:spPr/>
    </dgm:pt>
    <dgm:pt modelId="{281C0765-3656-4932-818F-C46EE2BB598A}" type="pres">
      <dgm:prSet presAssocID="{3E6AA5D0-6BE2-4648-ABC5-2D6078AEAD3A}" presName="thickLine" presStyleLbl="alignNode1" presStyleIdx="3" presStyleCnt="6"/>
      <dgm:spPr/>
    </dgm:pt>
    <dgm:pt modelId="{9041F3B3-2428-4360-AD77-5B04284613E3}" type="pres">
      <dgm:prSet presAssocID="{3E6AA5D0-6BE2-4648-ABC5-2D6078AEAD3A}" presName="horz1" presStyleCnt="0"/>
      <dgm:spPr/>
    </dgm:pt>
    <dgm:pt modelId="{452A563A-A7D3-4219-AF47-96EFEA700482}" type="pres">
      <dgm:prSet presAssocID="{3E6AA5D0-6BE2-4648-ABC5-2D6078AEAD3A}" presName="tx1" presStyleLbl="revTx" presStyleIdx="3" presStyleCnt="6"/>
      <dgm:spPr/>
    </dgm:pt>
    <dgm:pt modelId="{8B79F122-3C4A-415D-8662-3493A3F824C2}" type="pres">
      <dgm:prSet presAssocID="{3E6AA5D0-6BE2-4648-ABC5-2D6078AEAD3A}" presName="vert1" presStyleCnt="0"/>
      <dgm:spPr/>
    </dgm:pt>
    <dgm:pt modelId="{E12F769C-B98A-4050-AE8C-502E1B67AC4A}" type="pres">
      <dgm:prSet presAssocID="{5BEB4641-BEE7-4D7E-9E87-2AE440D50013}" presName="thickLine" presStyleLbl="alignNode1" presStyleIdx="4" presStyleCnt="6"/>
      <dgm:spPr/>
    </dgm:pt>
    <dgm:pt modelId="{B53EBA93-B147-4568-A799-26D63D4886EB}" type="pres">
      <dgm:prSet presAssocID="{5BEB4641-BEE7-4D7E-9E87-2AE440D50013}" presName="horz1" presStyleCnt="0"/>
      <dgm:spPr/>
    </dgm:pt>
    <dgm:pt modelId="{130BC5B8-CD38-475D-A644-C6B3291006D5}" type="pres">
      <dgm:prSet presAssocID="{5BEB4641-BEE7-4D7E-9E87-2AE440D50013}" presName="tx1" presStyleLbl="revTx" presStyleIdx="4" presStyleCnt="6"/>
      <dgm:spPr/>
    </dgm:pt>
    <dgm:pt modelId="{8C524FDE-A788-4B6D-A4B4-26D38D874659}" type="pres">
      <dgm:prSet presAssocID="{5BEB4641-BEE7-4D7E-9E87-2AE440D50013}" presName="vert1" presStyleCnt="0"/>
      <dgm:spPr/>
    </dgm:pt>
    <dgm:pt modelId="{85C4BCA8-9693-40DA-8962-6FBE53BC291F}" type="pres">
      <dgm:prSet presAssocID="{B0BD2210-A5C2-4009-859E-62A8AD7EBF95}" presName="thickLine" presStyleLbl="alignNode1" presStyleIdx="5" presStyleCnt="6"/>
      <dgm:spPr/>
    </dgm:pt>
    <dgm:pt modelId="{D872A290-37D6-40CF-849F-67A307A49B35}" type="pres">
      <dgm:prSet presAssocID="{B0BD2210-A5C2-4009-859E-62A8AD7EBF95}" presName="horz1" presStyleCnt="0"/>
      <dgm:spPr/>
    </dgm:pt>
    <dgm:pt modelId="{8CF4C840-597B-43C4-BCF5-4B3C9A2475B9}" type="pres">
      <dgm:prSet presAssocID="{B0BD2210-A5C2-4009-859E-62A8AD7EBF95}" presName="tx1" presStyleLbl="revTx" presStyleIdx="5" presStyleCnt="6"/>
      <dgm:spPr/>
    </dgm:pt>
    <dgm:pt modelId="{483A5D59-F7F2-4722-A52A-7C56274DAC72}" type="pres">
      <dgm:prSet presAssocID="{B0BD2210-A5C2-4009-859E-62A8AD7EBF95}" presName="vert1" presStyleCnt="0"/>
      <dgm:spPr/>
    </dgm:pt>
  </dgm:ptLst>
  <dgm:cxnLst>
    <dgm:cxn modelId="{4D895E02-3377-43BD-AB08-8C59EA714BCC}" srcId="{2EA649C8-9D56-487C-81D3-CB991EF46EDB}" destId="{B0BD2210-A5C2-4009-859E-62A8AD7EBF95}" srcOrd="5" destOrd="0" parTransId="{D889E6B9-288D-43A6-BCD1-EAB7107B7CBF}" sibTransId="{0C3BEE46-20C9-4242-A71F-721369BEA498}"/>
    <dgm:cxn modelId="{4426EF0C-0F64-4A56-890D-D13CF1BD7640}" type="presOf" srcId="{2EA649C8-9D56-487C-81D3-CB991EF46EDB}" destId="{4133893D-DF40-4698-8DF2-160647A7E621}" srcOrd="0" destOrd="0" presId="urn:microsoft.com/office/officeart/2008/layout/LinedList"/>
    <dgm:cxn modelId="{EF557C20-6902-4D36-878D-336BC7B9D314}" srcId="{2EA649C8-9D56-487C-81D3-CB991EF46EDB}" destId="{1A574DD4-5300-4166-8EF7-0DD9F6C28B7D}" srcOrd="1" destOrd="0" parTransId="{0FE9AED5-E4ED-418E-B27E-C1507FCD4A55}" sibTransId="{563A5792-5153-4076-A7DD-B04D8F9A3415}"/>
    <dgm:cxn modelId="{72859429-55D2-426B-95B7-D88F38FC78BF}" srcId="{2EA649C8-9D56-487C-81D3-CB991EF46EDB}" destId="{0582425B-AFDD-4EF9-9C98-9623A4130659}" srcOrd="2" destOrd="0" parTransId="{14ED56BA-1E98-48CE-B9B7-4F4C7ED35EA3}" sibTransId="{9E37A3FE-74E6-4740-9AD8-D7A65B308289}"/>
    <dgm:cxn modelId="{DCA37438-A075-4FA8-8689-8C0BDB7B124F}" srcId="{2EA649C8-9D56-487C-81D3-CB991EF46EDB}" destId="{5BEB4641-BEE7-4D7E-9E87-2AE440D50013}" srcOrd="4" destOrd="0" parTransId="{0E33EF5C-6730-4F38-A299-F13D18C52DAC}" sibTransId="{CE730E37-6B04-47ED-AAE2-9CBA4A75C907}"/>
    <dgm:cxn modelId="{D0B6006C-CE30-47F7-9255-D0E1F5D41452}" type="presOf" srcId="{5BEB4641-BEE7-4D7E-9E87-2AE440D50013}" destId="{130BC5B8-CD38-475D-A644-C6B3291006D5}" srcOrd="0" destOrd="0" presId="urn:microsoft.com/office/officeart/2008/layout/LinedList"/>
    <dgm:cxn modelId="{7FB0BB82-ACAC-4AFC-BA74-0CA8F1A2C3B3}" type="presOf" srcId="{3E6AA5D0-6BE2-4648-ABC5-2D6078AEAD3A}" destId="{452A563A-A7D3-4219-AF47-96EFEA700482}" srcOrd="0" destOrd="0" presId="urn:microsoft.com/office/officeart/2008/layout/LinedList"/>
    <dgm:cxn modelId="{80060FA6-0625-4B3C-91F8-453F9D46CF20}" type="presOf" srcId="{B0BD2210-A5C2-4009-859E-62A8AD7EBF95}" destId="{8CF4C840-597B-43C4-BCF5-4B3C9A2475B9}" srcOrd="0" destOrd="0" presId="urn:microsoft.com/office/officeart/2008/layout/LinedList"/>
    <dgm:cxn modelId="{05A487B8-B33D-46AD-843D-5234C038675A}" type="presOf" srcId="{DC19BB4E-0896-41C1-B107-40ACD86DC520}" destId="{DC83606B-DAA1-4EF7-9B67-868EC65552E7}" srcOrd="0" destOrd="0" presId="urn:microsoft.com/office/officeart/2008/layout/LinedList"/>
    <dgm:cxn modelId="{6B788DBA-D0CB-4AD3-9C5F-55F583CA90BA}" srcId="{2EA649C8-9D56-487C-81D3-CB991EF46EDB}" destId="{DC19BB4E-0896-41C1-B107-40ACD86DC520}" srcOrd="0" destOrd="0" parTransId="{BB6A7FE2-81C7-4A71-90CF-9BC6C6F06ACC}" sibTransId="{C57C71E2-D3B3-44B1-9FA4-2F01071807BF}"/>
    <dgm:cxn modelId="{07B000C0-A0B4-4A10-BE2D-43C9D9AA8E0B}" type="presOf" srcId="{1A574DD4-5300-4166-8EF7-0DD9F6C28B7D}" destId="{070C8C1C-ADFA-418D-92F5-8EB8B080A590}" srcOrd="0" destOrd="0" presId="urn:microsoft.com/office/officeart/2008/layout/LinedList"/>
    <dgm:cxn modelId="{2987F6C1-0299-4680-B9E1-F714939C7589}" srcId="{2EA649C8-9D56-487C-81D3-CB991EF46EDB}" destId="{3E6AA5D0-6BE2-4648-ABC5-2D6078AEAD3A}" srcOrd="3" destOrd="0" parTransId="{13DF17D4-26EA-4DB9-8AAF-39D917FEE821}" sibTransId="{459C4D01-391C-4802-97A0-4E8A9ED01D56}"/>
    <dgm:cxn modelId="{5D7560C4-3229-4BCD-B556-58F5DDB69FE8}" type="presOf" srcId="{0582425B-AFDD-4EF9-9C98-9623A4130659}" destId="{96D725D8-2673-4F4A-A0FF-E1AFE20D3AAB}" srcOrd="0" destOrd="0" presId="urn:microsoft.com/office/officeart/2008/layout/LinedList"/>
    <dgm:cxn modelId="{90D55143-CFD4-4948-B36E-973E9934DF5F}" type="presParOf" srcId="{4133893D-DF40-4698-8DF2-160647A7E621}" destId="{88C3C5E3-633A-4809-8C41-52D04A092CEC}" srcOrd="0" destOrd="0" presId="urn:microsoft.com/office/officeart/2008/layout/LinedList"/>
    <dgm:cxn modelId="{33992952-4163-4125-80DD-A7B63AEFD421}" type="presParOf" srcId="{4133893D-DF40-4698-8DF2-160647A7E621}" destId="{8FFC72EE-130C-439B-926E-8E4FE190256E}" srcOrd="1" destOrd="0" presId="urn:microsoft.com/office/officeart/2008/layout/LinedList"/>
    <dgm:cxn modelId="{5571CA90-B67D-4B7E-B680-E8539F09587F}" type="presParOf" srcId="{8FFC72EE-130C-439B-926E-8E4FE190256E}" destId="{DC83606B-DAA1-4EF7-9B67-868EC65552E7}" srcOrd="0" destOrd="0" presId="urn:microsoft.com/office/officeart/2008/layout/LinedList"/>
    <dgm:cxn modelId="{AF78541A-69C6-46D7-8B50-CB524C59F5A4}" type="presParOf" srcId="{8FFC72EE-130C-439B-926E-8E4FE190256E}" destId="{004EF346-91F8-4029-963F-2E87C3C172E5}" srcOrd="1" destOrd="0" presId="urn:microsoft.com/office/officeart/2008/layout/LinedList"/>
    <dgm:cxn modelId="{32DB98AF-2E34-4AB9-A462-A1784982F7E2}" type="presParOf" srcId="{4133893D-DF40-4698-8DF2-160647A7E621}" destId="{55C766A4-E980-4B2F-86C4-021BD9286E0D}" srcOrd="2" destOrd="0" presId="urn:microsoft.com/office/officeart/2008/layout/LinedList"/>
    <dgm:cxn modelId="{75BD8DA4-CD1E-4BCE-9ECA-E242BAE0CD6F}" type="presParOf" srcId="{4133893D-DF40-4698-8DF2-160647A7E621}" destId="{4F5050EE-C1A1-4FD2-A845-D1C5F9755838}" srcOrd="3" destOrd="0" presId="urn:microsoft.com/office/officeart/2008/layout/LinedList"/>
    <dgm:cxn modelId="{49B866DC-0967-4E78-9212-9AFCE4B74DC3}" type="presParOf" srcId="{4F5050EE-C1A1-4FD2-A845-D1C5F9755838}" destId="{070C8C1C-ADFA-418D-92F5-8EB8B080A590}" srcOrd="0" destOrd="0" presId="urn:microsoft.com/office/officeart/2008/layout/LinedList"/>
    <dgm:cxn modelId="{D9BBD65A-D735-4E56-A8C0-CF0D3972F0EC}" type="presParOf" srcId="{4F5050EE-C1A1-4FD2-A845-D1C5F9755838}" destId="{94AB6307-DD59-464C-8005-32C1637C4331}" srcOrd="1" destOrd="0" presId="urn:microsoft.com/office/officeart/2008/layout/LinedList"/>
    <dgm:cxn modelId="{8713CDAF-B4E7-4796-93AF-3757A2FC0711}" type="presParOf" srcId="{4133893D-DF40-4698-8DF2-160647A7E621}" destId="{EED392E8-AE72-4BB2-8A12-5C662C120035}" srcOrd="4" destOrd="0" presId="urn:microsoft.com/office/officeart/2008/layout/LinedList"/>
    <dgm:cxn modelId="{5E4B4F23-5AE2-4A9C-A923-EDF3B5175CFE}" type="presParOf" srcId="{4133893D-DF40-4698-8DF2-160647A7E621}" destId="{102E36D6-2430-460C-B271-F2965CFA8297}" srcOrd="5" destOrd="0" presId="urn:microsoft.com/office/officeart/2008/layout/LinedList"/>
    <dgm:cxn modelId="{7D8DE310-D016-44BA-B1FE-C538077C0863}" type="presParOf" srcId="{102E36D6-2430-460C-B271-F2965CFA8297}" destId="{96D725D8-2673-4F4A-A0FF-E1AFE20D3AAB}" srcOrd="0" destOrd="0" presId="urn:microsoft.com/office/officeart/2008/layout/LinedList"/>
    <dgm:cxn modelId="{061FCBCE-BA8B-433C-9F51-D60984F25271}" type="presParOf" srcId="{102E36D6-2430-460C-B271-F2965CFA8297}" destId="{946AD8AC-27CD-4F3E-8AA0-107C00B77CFD}" srcOrd="1" destOrd="0" presId="urn:microsoft.com/office/officeart/2008/layout/LinedList"/>
    <dgm:cxn modelId="{5059435C-4699-4568-8935-3D1BDB23D360}" type="presParOf" srcId="{4133893D-DF40-4698-8DF2-160647A7E621}" destId="{281C0765-3656-4932-818F-C46EE2BB598A}" srcOrd="6" destOrd="0" presId="urn:microsoft.com/office/officeart/2008/layout/LinedList"/>
    <dgm:cxn modelId="{8C890769-2B45-429F-9103-D1A2373DE21D}" type="presParOf" srcId="{4133893D-DF40-4698-8DF2-160647A7E621}" destId="{9041F3B3-2428-4360-AD77-5B04284613E3}" srcOrd="7" destOrd="0" presId="urn:microsoft.com/office/officeart/2008/layout/LinedList"/>
    <dgm:cxn modelId="{22755958-18B6-4724-977D-81D212082E6F}" type="presParOf" srcId="{9041F3B3-2428-4360-AD77-5B04284613E3}" destId="{452A563A-A7D3-4219-AF47-96EFEA700482}" srcOrd="0" destOrd="0" presId="urn:microsoft.com/office/officeart/2008/layout/LinedList"/>
    <dgm:cxn modelId="{C09B0417-6502-4777-9B8C-494DA3E1EEC7}" type="presParOf" srcId="{9041F3B3-2428-4360-AD77-5B04284613E3}" destId="{8B79F122-3C4A-415D-8662-3493A3F824C2}" srcOrd="1" destOrd="0" presId="urn:microsoft.com/office/officeart/2008/layout/LinedList"/>
    <dgm:cxn modelId="{39347DAC-DB37-4437-9960-7401164FFD44}" type="presParOf" srcId="{4133893D-DF40-4698-8DF2-160647A7E621}" destId="{E12F769C-B98A-4050-AE8C-502E1B67AC4A}" srcOrd="8" destOrd="0" presId="urn:microsoft.com/office/officeart/2008/layout/LinedList"/>
    <dgm:cxn modelId="{F599BA3A-0CE7-4923-8D70-CDB04AE2D657}" type="presParOf" srcId="{4133893D-DF40-4698-8DF2-160647A7E621}" destId="{B53EBA93-B147-4568-A799-26D63D4886EB}" srcOrd="9" destOrd="0" presId="urn:microsoft.com/office/officeart/2008/layout/LinedList"/>
    <dgm:cxn modelId="{823E051E-B38E-4C34-846D-662EEDFB5509}" type="presParOf" srcId="{B53EBA93-B147-4568-A799-26D63D4886EB}" destId="{130BC5B8-CD38-475D-A644-C6B3291006D5}" srcOrd="0" destOrd="0" presId="urn:microsoft.com/office/officeart/2008/layout/LinedList"/>
    <dgm:cxn modelId="{4FDCB8A9-3841-430E-BC10-B0B510C258AC}" type="presParOf" srcId="{B53EBA93-B147-4568-A799-26D63D4886EB}" destId="{8C524FDE-A788-4B6D-A4B4-26D38D874659}" srcOrd="1" destOrd="0" presId="urn:microsoft.com/office/officeart/2008/layout/LinedList"/>
    <dgm:cxn modelId="{F3B06A53-59E3-4CA3-88AD-A5879DEA0093}" type="presParOf" srcId="{4133893D-DF40-4698-8DF2-160647A7E621}" destId="{85C4BCA8-9693-40DA-8962-6FBE53BC291F}" srcOrd="10" destOrd="0" presId="urn:microsoft.com/office/officeart/2008/layout/LinedList"/>
    <dgm:cxn modelId="{A798F063-6093-43D9-86A7-346E2D1C2CDE}" type="presParOf" srcId="{4133893D-DF40-4698-8DF2-160647A7E621}" destId="{D872A290-37D6-40CF-849F-67A307A49B35}" srcOrd="11" destOrd="0" presId="urn:microsoft.com/office/officeart/2008/layout/LinedList"/>
    <dgm:cxn modelId="{7DC92DA9-F86D-4407-8D0D-914CEF6B120D}" type="presParOf" srcId="{D872A290-37D6-40CF-849F-67A307A49B35}" destId="{8CF4C840-597B-43C4-BCF5-4B3C9A2475B9}" srcOrd="0" destOrd="0" presId="urn:microsoft.com/office/officeart/2008/layout/LinedList"/>
    <dgm:cxn modelId="{A690856C-CDAF-4898-8D15-B325B62C7344}" type="presParOf" srcId="{D872A290-37D6-40CF-849F-67A307A49B35}" destId="{483A5D59-F7F2-4722-A52A-7C56274DAC7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B84C59-8DCD-48F9-9CB8-FE9EEFC1D287}">
      <dsp:nvSpPr>
        <dsp:cNvPr id="0" name=""/>
        <dsp:cNvSpPr/>
      </dsp:nvSpPr>
      <dsp:spPr>
        <a:xfrm>
          <a:off x="186042" y="2108"/>
          <a:ext cx="3119246" cy="1871548"/>
        </a:xfrm>
        <a:prstGeom prst="rect">
          <a:avLst/>
        </a:prstGeom>
        <a:solidFill>
          <a:srgbClr val="647F2E"/>
        </a:soli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Maximize presence of living roots</a:t>
          </a:r>
        </a:p>
      </dsp:txBody>
      <dsp:txXfrm>
        <a:off x="186042" y="2108"/>
        <a:ext cx="3119246" cy="1871548"/>
      </dsp:txXfrm>
    </dsp:sp>
    <dsp:sp modelId="{412CA845-D9F0-4C06-9605-546A26638FC1}">
      <dsp:nvSpPr>
        <dsp:cNvPr id="0" name=""/>
        <dsp:cNvSpPr/>
      </dsp:nvSpPr>
      <dsp:spPr>
        <a:xfrm>
          <a:off x="3617214" y="2108"/>
          <a:ext cx="3119246" cy="1871548"/>
        </a:xfrm>
        <a:prstGeom prst="rect">
          <a:avLst/>
        </a:prstGeom>
        <a:solidFill>
          <a:srgbClr val="709B5B"/>
        </a:soli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Minimize Disturbance</a:t>
          </a:r>
        </a:p>
      </dsp:txBody>
      <dsp:txXfrm>
        <a:off x="3617214" y="2108"/>
        <a:ext cx="3119246" cy="1871548"/>
      </dsp:txXfrm>
    </dsp:sp>
    <dsp:sp modelId="{C3246A51-2ED4-468E-8C1E-EDAA94C2F1EF}">
      <dsp:nvSpPr>
        <dsp:cNvPr id="0" name=""/>
        <dsp:cNvSpPr/>
      </dsp:nvSpPr>
      <dsp:spPr>
        <a:xfrm>
          <a:off x="7048385" y="2108"/>
          <a:ext cx="3119246" cy="1871548"/>
        </a:xfrm>
        <a:prstGeom prst="rect">
          <a:avLst/>
        </a:prstGeom>
        <a:solidFill>
          <a:srgbClr val="7E9E54"/>
        </a:soli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Maximize Soil Cover</a:t>
          </a:r>
        </a:p>
      </dsp:txBody>
      <dsp:txXfrm>
        <a:off x="7048385" y="2108"/>
        <a:ext cx="3119246" cy="1871548"/>
      </dsp:txXfrm>
    </dsp:sp>
    <dsp:sp modelId="{74180C0B-3C01-477B-BBA7-3CF1FBD1209E}">
      <dsp:nvSpPr>
        <dsp:cNvPr id="0" name=""/>
        <dsp:cNvSpPr/>
      </dsp:nvSpPr>
      <dsp:spPr>
        <a:xfrm>
          <a:off x="186042" y="2185580"/>
          <a:ext cx="3119246" cy="1871548"/>
        </a:xfrm>
        <a:prstGeom prst="rect">
          <a:avLst/>
        </a:prstGeom>
        <a:solidFill>
          <a:srgbClr val="56885E"/>
        </a:soli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Maximize Biodiversity</a:t>
          </a:r>
        </a:p>
      </dsp:txBody>
      <dsp:txXfrm>
        <a:off x="186042" y="2185580"/>
        <a:ext cx="3119246" cy="1871548"/>
      </dsp:txXfrm>
    </dsp:sp>
    <dsp:sp modelId="{37252DCA-2B2B-45FF-8BB3-D6D0C9E00734}">
      <dsp:nvSpPr>
        <dsp:cNvPr id="0" name=""/>
        <dsp:cNvSpPr/>
      </dsp:nvSpPr>
      <dsp:spPr>
        <a:xfrm>
          <a:off x="3617214" y="2185580"/>
          <a:ext cx="3119246" cy="1871548"/>
        </a:xfrm>
        <a:prstGeom prst="rect">
          <a:avLst/>
        </a:prstGeom>
        <a:solidFill>
          <a:srgbClr val="518171"/>
        </a:soli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Animal Integration</a:t>
          </a:r>
        </a:p>
      </dsp:txBody>
      <dsp:txXfrm>
        <a:off x="3617214" y="2185580"/>
        <a:ext cx="3119246" cy="1871548"/>
      </dsp:txXfrm>
    </dsp:sp>
    <dsp:sp modelId="{EFAAA5BD-08FB-4B6F-A34A-96BD9F3BCED3}">
      <dsp:nvSpPr>
        <dsp:cNvPr id="0" name=""/>
        <dsp:cNvSpPr/>
      </dsp:nvSpPr>
      <dsp:spPr>
        <a:xfrm>
          <a:off x="7048385" y="2185580"/>
          <a:ext cx="3119246" cy="1871548"/>
        </a:xfrm>
        <a:prstGeom prst="rect">
          <a:avLst/>
        </a:prstGeom>
        <a:solidFill>
          <a:srgbClr val="439363"/>
        </a:soli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CONTEXT</a:t>
          </a:r>
        </a:p>
      </dsp:txBody>
      <dsp:txXfrm>
        <a:off x="7048385" y="2185580"/>
        <a:ext cx="3119246" cy="18715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C3C5E3-633A-4809-8C41-52D04A092CEC}">
      <dsp:nvSpPr>
        <dsp:cNvPr id="0" name=""/>
        <dsp:cNvSpPr/>
      </dsp:nvSpPr>
      <dsp:spPr>
        <a:xfrm>
          <a:off x="0" y="2444"/>
          <a:ext cx="726799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83606B-DAA1-4EF7-9B67-868EC65552E7}">
      <dsp:nvSpPr>
        <dsp:cNvPr id="0" name=""/>
        <dsp:cNvSpPr/>
      </dsp:nvSpPr>
      <dsp:spPr>
        <a:xfrm>
          <a:off x="0" y="2444"/>
          <a:ext cx="7267990" cy="833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2">
                  <a:lumMod val="25000"/>
                </a:schemeClr>
              </a:solidFill>
            </a:rPr>
            <a:t>Regional implementation of CDFA Healthy Soils Program</a:t>
          </a:r>
        </a:p>
      </dsp:txBody>
      <dsp:txXfrm>
        <a:off x="0" y="2444"/>
        <a:ext cx="7267990" cy="833675"/>
      </dsp:txXfrm>
    </dsp:sp>
    <dsp:sp modelId="{55C766A4-E980-4B2F-86C4-021BD9286E0D}">
      <dsp:nvSpPr>
        <dsp:cNvPr id="0" name=""/>
        <dsp:cNvSpPr/>
      </dsp:nvSpPr>
      <dsp:spPr>
        <a:xfrm>
          <a:off x="0" y="836120"/>
          <a:ext cx="726799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0C8C1C-ADFA-418D-92F5-8EB8B080A590}">
      <dsp:nvSpPr>
        <dsp:cNvPr id="0" name=""/>
        <dsp:cNvSpPr/>
      </dsp:nvSpPr>
      <dsp:spPr>
        <a:xfrm>
          <a:off x="0" y="836120"/>
          <a:ext cx="7267990" cy="833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2">
                  <a:lumMod val="25000"/>
                </a:schemeClr>
              </a:solidFill>
            </a:rPr>
            <a:t>Administered by regional producer organizations and/or RCDs </a:t>
          </a:r>
        </a:p>
      </dsp:txBody>
      <dsp:txXfrm>
        <a:off x="0" y="836120"/>
        <a:ext cx="7267990" cy="833675"/>
      </dsp:txXfrm>
    </dsp:sp>
    <dsp:sp modelId="{EED392E8-AE72-4BB2-8A12-5C662C120035}">
      <dsp:nvSpPr>
        <dsp:cNvPr id="0" name=""/>
        <dsp:cNvSpPr/>
      </dsp:nvSpPr>
      <dsp:spPr>
        <a:xfrm>
          <a:off x="0" y="1669795"/>
          <a:ext cx="726799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D725D8-2673-4F4A-A0FF-E1AFE20D3AAB}">
      <dsp:nvSpPr>
        <dsp:cNvPr id="0" name=""/>
        <dsp:cNvSpPr/>
      </dsp:nvSpPr>
      <dsp:spPr>
        <a:xfrm>
          <a:off x="0" y="1669795"/>
          <a:ext cx="7267990" cy="833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2">
                  <a:lumMod val="25000"/>
                </a:schemeClr>
              </a:solidFill>
            </a:rPr>
            <a:t>Maximum award $200,000 per project</a:t>
          </a:r>
        </a:p>
      </dsp:txBody>
      <dsp:txXfrm>
        <a:off x="0" y="1669795"/>
        <a:ext cx="7267990" cy="833675"/>
      </dsp:txXfrm>
    </dsp:sp>
    <dsp:sp modelId="{281C0765-3656-4932-818F-C46EE2BB598A}">
      <dsp:nvSpPr>
        <dsp:cNvPr id="0" name=""/>
        <dsp:cNvSpPr/>
      </dsp:nvSpPr>
      <dsp:spPr>
        <a:xfrm>
          <a:off x="0" y="2503470"/>
          <a:ext cx="726799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2A563A-A7D3-4219-AF47-96EFEA700482}">
      <dsp:nvSpPr>
        <dsp:cNvPr id="0" name=""/>
        <dsp:cNvSpPr/>
      </dsp:nvSpPr>
      <dsp:spPr>
        <a:xfrm>
          <a:off x="0" y="2503471"/>
          <a:ext cx="7267990" cy="833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2">
                  <a:lumMod val="25000"/>
                </a:schemeClr>
              </a:solidFill>
            </a:rPr>
            <a:t>Not competing within statewide grant program</a:t>
          </a:r>
        </a:p>
      </dsp:txBody>
      <dsp:txXfrm>
        <a:off x="0" y="2503471"/>
        <a:ext cx="7267990" cy="833675"/>
      </dsp:txXfrm>
    </dsp:sp>
    <dsp:sp modelId="{E12F769C-B98A-4050-AE8C-502E1B67AC4A}">
      <dsp:nvSpPr>
        <dsp:cNvPr id="0" name=""/>
        <dsp:cNvSpPr/>
      </dsp:nvSpPr>
      <dsp:spPr>
        <a:xfrm>
          <a:off x="0" y="3337146"/>
          <a:ext cx="726799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0BC5B8-CD38-475D-A644-C6B3291006D5}">
      <dsp:nvSpPr>
        <dsp:cNvPr id="0" name=""/>
        <dsp:cNvSpPr/>
      </dsp:nvSpPr>
      <dsp:spPr>
        <a:xfrm>
          <a:off x="0" y="3337146"/>
          <a:ext cx="7267990" cy="833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2">
                  <a:lumMod val="25000"/>
                </a:schemeClr>
              </a:solidFill>
            </a:rPr>
            <a:t>Funding is already designated to regions and grant program management occurs locally</a:t>
          </a:r>
        </a:p>
      </dsp:txBody>
      <dsp:txXfrm>
        <a:off x="0" y="3337146"/>
        <a:ext cx="7267990" cy="833675"/>
      </dsp:txXfrm>
    </dsp:sp>
    <dsp:sp modelId="{85C4BCA8-9693-40DA-8962-6FBE53BC291F}">
      <dsp:nvSpPr>
        <dsp:cNvPr id="0" name=""/>
        <dsp:cNvSpPr/>
      </dsp:nvSpPr>
      <dsp:spPr>
        <a:xfrm>
          <a:off x="0" y="4170821"/>
          <a:ext cx="726799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F4C840-597B-43C4-BCF5-4B3C9A2475B9}">
      <dsp:nvSpPr>
        <dsp:cNvPr id="0" name=""/>
        <dsp:cNvSpPr/>
      </dsp:nvSpPr>
      <dsp:spPr>
        <a:xfrm>
          <a:off x="0" y="4170821"/>
          <a:ext cx="7267990" cy="833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2">
                  <a:lumMod val="25000"/>
                </a:schemeClr>
              </a:solidFill>
            </a:rPr>
            <a:t>Pilot Program</a:t>
          </a:r>
        </a:p>
      </dsp:txBody>
      <dsp:txXfrm>
        <a:off x="0" y="4170821"/>
        <a:ext cx="7267990" cy="833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A3114B-0CDD-4419-A4DE-E0C29A2AE1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C25048-78D1-4821-8E2B-7A77CCA12F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52186-C111-43A8-A0F7-F77FFDE4DF82}" type="datetimeFigureOut">
              <a:rPr lang="en-US" smtClean="0"/>
              <a:t>6/25/2024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24695-047D-4CC8-8801-1AA37457E7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00293-63F6-438D-A9A8-024975FD5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6CFAD-C154-4C9C-AD01-665A505506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879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BBB5B-F3DE-41D7-B279-483D20E8E363}" type="datetimeFigureOut">
              <a:rPr lang="en-US" smtClean="0"/>
              <a:t>6/25/2024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62BC0-7DC4-4569-951D-2BB9475345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64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1905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23586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18333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0449953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224513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239976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367331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647573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67153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CC6C658-B6F5-98D2-4D95-EA3030D6F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2" y="-7084"/>
            <a:ext cx="12212321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0065" y="2372810"/>
            <a:ext cx="4352081" cy="2129742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ED8B338-CD86-47FF-A4B9-9EE6A11AFB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89480" y="0"/>
            <a:ext cx="539496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19507D12-915D-42C7-9250-F3912C1C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4520C17-104B-4F9D-B1D8-2FA4676B3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19F9CF7-C4CD-4EEB-A49F-1820A981A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249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du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FD970D0-182D-96E3-04B5-5D634F9C4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EFB40-063A-41A7-9581-865BBE62C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6143"/>
            <a:ext cx="10515600" cy="1229033"/>
          </a:xfrm>
          <a:prstGeom prst="rect">
            <a:avLst/>
          </a:prstGeom>
        </p:spPr>
        <p:txBody>
          <a:bodyPr anchor="b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E453354-6167-7227-F443-F984688CC49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49775" y="2858625"/>
            <a:ext cx="3941763" cy="3338513"/>
          </a:xfrm>
          <a:prstGeom prst="rect">
            <a:avLst/>
          </a:prstGeom>
        </p:spPr>
        <p:txBody>
          <a:bodyPr/>
          <a:lstStyle>
            <a:lvl1pPr marL="347472" indent="-347472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 spc="100" baseline="0"/>
            </a:lvl1pPr>
            <a:lvl2pPr marL="685800" indent="-347472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  <a:defRPr sz="1600" spc="100" baseline="0"/>
            </a:lvl2pPr>
            <a:lvl3pPr marL="1143000" indent="-347472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  <a:defRPr sz="1400" spc="100" baseline="0"/>
            </a:lvl3pPr>
            <a:lvl4pPr marL="1600200" indent="-347472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  <a:defRPr sz="1200" spc="100" baseline="0"/>
            </a:lvl4pPr>
            <a:lvl5pPr marL="2057400" indent="-347472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romanLcPeriod"/>
              <a:defRPr sz="1200" spc="10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DDA14B5C-C6A4-65FB-34DD-E1C0FF465FF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342681" y="2858625"/>
            <a:ext cx="6011119" cy="33385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spc="100" baseline="0"/>
            </a:lvl1pPr>
            <a:lvl2pPr marL="285750" indent="-28575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spc="100" baseline="0"/>
            </a:lvl2pPr>
            <a:lvl3pPr marL="685800" indent="-28575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spc="100" baseline="0"/>
            </a:lvl3pPr>
            <a:lvl4pPr marL="1143000" indent="-28575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spc="100" baseline="0"/>
            </a:lvl4pPr>
            <a:lvl5pPr marL="1600200" indent="-28575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spc="10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573EDDB2-8AC2-4A88-95EE-20082E77D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325A34CF-B8DC-4A28-86BC-8D450E3D3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3F009426-0603-4EF7-8DE1-0CA50818F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139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122702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A5AC9-F6E1-46F9-8810-475475E17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4980" y="706056"/>
            <a:ext cx="6323957" cy="1088020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52C02D9-C262-43C0-BE24-402661B059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4495801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C3273F-AE8F-21E6-A06E-52686D65496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135563" y="2291786"/>
            <a:ext cx="3017837" cy="3967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spc="100" baseline="0"/>
            </a:lvl1pPr>
            <a:lvl2pPr marL="283464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 spc="100" baseline="0"/>
            </a:lvl2pPr>
            <a:lvl3pPr marL="68580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 spc="100" baseline="0"/>
            </a:lvl3pPr>
            <a:lvl4pPr marL="114300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 spc="100" baseline="0"/>
            </a:lvl4pPr>
            <a:lvl5pPr marL="160020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 spc="10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011C768-FB8E-F917-0CF9-C9B7DA4CAA6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473281" y="2294680"/>
            <a:ext cx="3136127" cy="3967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spc="100" baseline="0"/>
            </a:lvl1pPr>
            <a:lvl2pPr marL="283464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 spc="100" baseline="0"/>
            </a:lvl2pPr>
            <a:lvl3pPr marL="68580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 spc="100" baseline="0"/>
            </a:lvl3pPr>
            <a:lvl4pPr marL="114300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 spc="100" baseline="0"/>
            </a:lvl4pPr>
            <a:lvl5pPr marL="160020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 spc="10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61AB9D5A-1951-48B0-9CAE-84FC869BE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3AEF9F4B-0EB4-4C9F-9159-80E393F3A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6BC4F905-196D-4DFF-9947-C56088B56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993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766915"/>
            <a:ext cx="2782529" cy="21630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64796" y="960385"/>
            <a:ext cx="6341212" cy="196962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716594"/>
            <a:ext cx="12192000" cy="31414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5746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nc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5E8994-67B0-7A02-C300-323269156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32671" y="0"/>
            <a:ext cx="7659329" cy="6858000"/>
          </a:xfrm>
          <a:prstGeom prst="rect">
            <a:avLst/>
          </a:prstGeom>
          <a:solidFill>
            <a:schemeClr val="accent2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6D4A-16D3-4C35-A383-2DF039D54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3791" y="787869"/>
            <a:ext cx="2743200" cy="2142144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A6B5C4-24E3-C021-071B-DFF6C6CC49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3449" y="3429000"/>
            <a:ext cx="2920796" cy="29273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spc="100" baseline="0"/>
            </a:lvl1pPr>
            <a:lvl2pPr marL="4572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600" spc="100" baseline="0"/>
            </a:lvl2pPr>
            <a:lvl3pPr marL="9144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400" spc="100" baseline="0"/>
            </a:lvl3pPr>
            <a:lvl4pPr marL="13716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200" spc="100" baseline="0"/>
            </a:lvl4pPr>
            <a:lvl5pPr marL="18288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200" spc="10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F255611-8280-41F3-A5FA-821E144AEA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220928" y="787869"/>
            <a:ext cx="6292646" cy="54322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600" cap="all" baseline="0">
                <a:solidFill>
                  <a:schemeClr val="accent5">
                    <a:lumMod val="50000"/>
                  </a:schemeClr>
                </a:solidFill>
              </a:defRPr>
            </a:lvl2pPr>
            <a:lvl3pPr marL="914400" indent="0">
              <a:buNone/>
              <a:defRPr sz="1400" cap="all" baseline="0">
                <a:solidFill>
                  <a:schemeClr val="accent5">
                    <a:lumMod val="50000"/>
                  </a:schemeClr>
                </a:solidFill>
              </a:defRPr>
            </a:lvl3pPr>
            <a:lvl4pPr marL="13716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4pPr>
            <a:lvl5pPr marL="18288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53DB9-3C4B-4136-96D2-08A7D5AD4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64841-801A-499A-BFD2-9731D2D8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78F9D-CD73-4D53-A871-D6C0B643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7708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Compet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1225E-57F6-4605-A684-F9B30F1F6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0559" y="1"/>
            <a:ext cx="4952999" cy="2182482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lIns="731520" rIns="731520"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C93927AF-DF09-4CE5-8767-B2ECF0215B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42932" y="0"/>
            <a:ext cx="7249067" cy="21824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8D114B-8AAB-41D6-AFCF-750066A652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728" y="2924355"/>
            <a:ext cx="3769525" cy="330064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E5C19A-AE6A-FEDE-6B3C-9B1701F4C50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33262" y="2932801"/>
            <a:ext cx="6411912" cy="3300851"/>
          </a:xfrm>
          <a:prstGeom prst="rect">
            <a:avLst/>
          </a:prstGeom>
        </p:spPr>
        <p:txBody>
          <a:bodyPr/>
          <a:lstStyle>
            <a:lvl1pPr marL="283464" indent="-283464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1800" spc="100" baseline="0"/>
            </a:lvl1pPr>
            <a:lvl2pPr marL="914400" indent="-283464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1800" spc="100" baseline="0"/>
            </a:lvl2pPr>
            <a:lvl3pPr marL="1371600" indent="-283464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1800" spc="100" baseline="0"/>
            </a:lvl3pPr>
            <a:lvl4pPr marL="1828800" indent="-283464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1800" spc="100" baseline="0"/>
            </a:lvl4pPr>
            <a:lvl5pPr marL="2286000" indent="-283464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1800" spc="10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751D887-2419-4911-A7CC-9B5A598D7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8B214E0-C574-4CE5-8FF0-E0F965A4A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C033920-FB08-49F3-8A75-14E68EF78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4234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06EC1-D867-4113-B1E4-72ADCC4B1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0061" y="1541398"/>
            <a:ext cx="4442603" cy="212482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34C23C4D-3C16-4A17-BF8A-A9C4E2F01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0061" y="3984426"/>
            <a:ext cx="4442603" cy="242499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0298920-F98C-4AFF-A39F-BB5644F96E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71736" y="0"/>
            <a:ext cx="5420263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19765692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2728A58-8DE2-4B1C-B6CA-F2AED56F45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9D7CAC-EE78-4BAE-94EA-EBE4BB118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9909" y="2335192"/>
            <a:ext cx="9792182" cy="218761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lIns="914400" tIns="91440" rIns="914400" anchor="ctr"/>
          <a:lstStyle>
            <a:lvl1pPr algn="ctr">
              <a:defRPr sz="5400" b="1" cap="all" spc="1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48328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71097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70447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77550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54543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35388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735678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6830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5183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57" r:id="rId15"/>
    <p:sldLayoutId id="2147483858" r:id="rId16"/>
    <p:sldLayoutId id="2147483859" r:id="rId17"/>
    <p:sldLayoutId id="2147483860" r:id="rId18"/>
    <p:sldLayoutId id="2147483861" r:id="rId19"/>
    <p:sldLayoutId id="2147483862" r:id="rId20"/>
    <p:sldLayoutId id="2147483867" r:id="rId21"/>
    <p:sldLayoutId id="2147483868" r:id="rId22"/>
    <p:sldLayoutId id="2147483869" r:id="rId23"/>
    <p:sldLayoutId id="2147483871" r:id="rId24"/>
    <p:sldLayoutId id="2147483655" r:id="rId2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field of flowers and wire fence&#10;&#10;Description automatically generated with medium confidence">
            <a:extLst>
              <a:ext uri="{FF2B5EF4-FFF2-40B4-BE49-F238E27FC236}">
                <a16:creationId xmlns:a16="http://schemas.microsoft.com/office/drawing/2014/main" id="{97039208-C3BC-C091-E442-48E96C6A087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t="150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42AAEC-C23A-30A9-7F4D-409864FDCA75}"/>
              </a:ext>
            </a:extLst>
          </p:cNvPr>
          <p:cNvSpPr txBox="1"/>
          <p:nvPr/>
        </p:nvSpPr>
        <p:spPr>
          <a:xfrm>
            <a:off x="2271651" y="1762887"/>
            <a:ext cx="7656918" cy="33322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Heathy </a:t>
            </a:r>
            <a:r>
              <a:rPr lang="en-US" sz="5400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Soil</a:t>
            </a:r>
            <a:r>
              <a:rPr lang="en-US" sz="54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 for Healthy </a:t>
            </a:r>
            <a:r>
              <a:rPr lang="en-US" sz="5400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Vineyards</a:t>
            </a:r>
          </a:p>
        </p:txBody>
      </p:sp>
    </p:spTree>
    <p:extLst>
      <p:ext uri="{BB962C8B-B14F-4D97-AF65-F5344CB8AC3E}">
        <p14:creationId xmlns:p14="http://schemas.microsoft.com/office/powerpoint/2010/main" val="3323535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5E193-9BC6-EA1F-4E0A-69E3CC945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tx2">
                    <a:lumMod val="25000"/>
                  </a:schemeClr>
                </a:solidFill>
              </a:rPr>
              <a:t>Impact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4DFBF7-E4EE-2CB4-FD90-E9EC967BF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77468EF1-58DF-746B-89D6-AC7B440D5AE7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6126946" y="2375453"/>
            <a:ext cx="5035675" cy="3469598"/>
          </a:xfrm>
        </p:spPr>
      </p:pic>
      <p:pic>
        <p:nvPicPr>
          <p:cNvPr id="14" name="Content Placeholder 13" descr="A diagram of organic matter and carbon dioxide&#10;&#10;Description automatically generated">
            <a:extLst>
              <a:ext uri="{FF2B5EF4-FFF2-40B4-BE49-F238E27FC236}">
                <a16:creationId xmlns:a16="http://schemas.microsoft.com/office/drawing/2014/main" id="{E4C3E007-34C9-45B3-4445-152C8FEC1FA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888434" y="2375452"/>
            <a:ext cx="3776869" cy="3469598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47E4545-28EE-DF4B-4F6C-C755BFFCDA79}"/>
              </a:ext>
            </a:extLst>
          </p:cNvPr>
          <p:cNvSpPr txBox="1"/>
          <p:nvPr/>
        </p:nvSpPr>
        <p:spPr>
          <a:xfrm>
            <a:off x="6096000" y="5985526"/>
            <a:ext cx="50666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https://www.nrcs.usda.gov/sites/default/files/2022-12/soil-health-key-points.pdf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5A6694-134F-42C5-F4E1-7488AEA6B140}"/>
              </a:ext>
            </a:extLst>
          </p:cNvPr>
          <p:cNvSpPr txBox="1"/>
          <p:nvPr/>
        </p:nvSpPr>
        <p:spPr>
          <a:xfrm>
            <a:off x="728040" y="5985525"/>
            <a:ext cx="6097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https://holisticmanagement.org/the-regenerative-solution/addressing-climate-change/</a:t>
            </a:r>
          </a:p>
        </p:txBody>
      </p:sp>
    </p:spTree>
    <p:extLst>
      <p:ext uri="{BB962C8B-B14F-4D97-AF65-F5344CB8AC3E}">
        <p14:creationId xmlns:p14="http://schemas.microsoft.com/office/powerpoint/2010/main" val="2035245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D353609C-AFD0-2BF5-05CC-2430B9574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140" y="337930"/>
            <a:ext cx="3229790" cy="2592083"/>
          </a:xfrm>
        </p:spPr>
        <p:txBody>
          <a:bodyPr/>
          <a:lstStyle/>
          <a:p>
            <a:r>
              <a:rPr lang="en-US" b="1" dirty="0"/>
              <a:t>CDFA Healthy Soils Program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Incentives Grant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C52C13-996F-4CF8-BBA5-F6CC233475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57261" y="136525"/>
            <a:ext cx="7669696" cy="3091070"/>
          </a:xfrm>
        </p:spPr>
        <p:txBody>
          <a:bodyPr anchor="ctr">
            <a:normAutofit lnSpcReduction="10000"/>
          </a:bodyPr>
          <a:lstStyle/>
          <a:p>
            <a:r>
              <a:rPr lang="en-US" sz="2000" dirty="0"/>
              <a:t>Direct-to-Farmer Grants to incentivize the implementation of soil conservation practices</a:t>
            </a:r>
          </a:p>
          <a:p>
            <a:r>
              <a:rPr lang="en-US" sz="2000" dirty="0"/>
              <a:t>Free Technical Assistance</a:t>
            </a:r>
          </a:p>
          <a:p>
            <a:r>
              <a:rPr lang="en-US" sz="2000" dirty="0"/>
              <a:t>Statewide</a:t>
            </a:r>
          </a:p>
          <a:p>
            <a:r>
              <a:rPr lang="en-US" sz="2000" dirty="0"/>
              <a:t>Funding is cyclical</a:t>
            </a:r>
          </a:p>
          <a:p>
            <a:r>
              <a:rPr lang="en-US" sz="2000" dirty="0"/>
              <a:t>Maximum award $100,000</a:t>
            </a:r>
          </a:p>
          <a:p>
            <a:r>
              <a:rPr lang="en-US" sz="2000" dirty="0"/>
              <a:t>Monitoring Component</a:t>
            </a:r>
          </a:p>
        </p:txBody>
      </p:sp>
      <p:pic>
        <p:nvPicPr>
          <p:cNvPr id="19" name="Picture Placeholder 14" descr="Close up of a plants">
            <a:extLst>
              <a:ext uri="{FF2B5EF4-FFF2-40B4-BE49-F238E27FC236}">
                <a16:creationId xmlns:a16="http://schemas.microsoft.com/office/drawing/2014/main" id="{D6CFF55D-EA3F-6E9D-3301-8FFC1310C3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" b="103"/>
          <a:stretch/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EA18F1-1CB3-04BA-3FB2-530F2637A3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 descr="A field of white flowers&#10;&#10;Description automatically generated">
            <a:extLst>
              <a:ext uri="{FF2B5EF4-FFF2-40B4-BE49-F238E27FC236}">
                <a16:creationId xmlns:a16="http://schemas.microsoft.com/office/drawing/2014/main" id="{CA73CB75-53F4-3D71-1953-054697B736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89"/>
          <a:stretch/>
        </p:blipFill>
        <p:spPr>
          <a:xfrm>
            <a:off x="1" y="3429000"/>
            <a:ext cx="12191999" cy="82580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2E57BD-091F-7230-5B48-668545F93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9569" y="1138291"/>
            <a:ext cx="4350150" cy="108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58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454B2DBC-09D1-EB43-6CB5-409655E79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499" y="407505"/>
            <a:ext cx="3277775" cy="2512570"/>
          </a:xfrm>
        </p:spPr>
        <p:txBody>
          <a:bodyPr/>
          <a:lstStyle/>
          <a:p>
            <a:r>
              <a:rPr lang="en-US" dirty="0"/>
              <a:t>Central Sierra Healthy Soils Program</a:t>
            </a:r>
          </a:p>
        </p:txBody>
      </p:sp>
      <p:pic>
        <p:nvPicPr>
          <p:cNvPr id="9" name="Content Placeholder 8" descr="A logo with mountains and trees&#10;&#10;Description automatically generated">
            <a:extLst>
              <a:ext uri="{FF2B5EF4-FFF2-40B4-BE49-F238E27FC236}">
                <a16:creationId xmlns:a16="http://schemas.microsoft.com/office/drawing/2014/main" id="{F9D03679-938E-B0EA-E9A9-1993CC16910B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786974" y="3202470"/>
            <a:ext cx="3162300" cy="3248025"/>
          </a:xfrm>
        </p:spPr>
      </p:pic>
      <p:graphicFrame>
        <p:nvGraphicFramePr>
          <p:cNvPr id="15" name="TextBox 10">
            <a:extLst>
              <a:ext uri="{FF2B5EF4-FFF2-40B4-BE49-F238E27FC236}">
                <a16:creationId xmlns:a16="http://schemas.microsoft.com/office/drawing/2014/main" id="{9BD74C45-8B95-726A-1213-5C1BB5737E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1706904"/>
              </p:ext>
            </p:extLst>
          </p:nvPr>
        </p:nvGraphicFramePr>
        <p:xfrm>
          <a:off x="4708662" y="797510"/>
          <a:ext cx="7267990" cy="5006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90091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682336-2973-D5FA-2FBF-7B9AA0E56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/>
              <a:t>Eligible HSP Vineyard Practices</a:t>
            </a:r>
            <a:endParaRPr lang="en-US" sz="2800" dirty="0"/>
          </a:p>
        </p:txBody>
      </p:sp>
      <p:pic>
        <p:nvPicPr>
          <p:cNvPr id="60" name="Picture Placeholder 59" descr="A picture containing grass sprouting">
            <a:extLst>
              <a:ext uri="{FF2B5EF4-FFF2-40B4-BE49-F238E27FC236}">
                <a16:creationId xmlns:a16="http://schemas.microsoft.com/office/drawing/2014/main" id="{203BE455-3949-41E3-AD2E-8F6C87C3836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" b="179"/>
          <a:stretch/>
        </p:blipFill>
        <p:spPr/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22C2C2A-DE50-E0B7-C018-3DCB867E36A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8869" y="2454965"/>
            <a:ext cx="5367131" cy="3778687"/>
          </a:xfrm>
        </p:spPr>
        <p:txBody>
          <a:bodyPr>
            <a:normAutofit/>
          </a:bodyPr>
          <a:lstStyle/>
          <a:p>
            <a:r>
              <a:rPr lang="en-US" dirty="0"/>
              <a:t>Compost Application </a:t>
            </a:r>
          </a:p>
          <a:p>
            <a:pPr lvl="1"/>
            <a:r>
              <a:rPr lang="en-US" dirty="0"/>
              <a:t>Compost Purchased from a Certified Facility</a:t>
            </a:r>
          </a:p>
          <a:p>
            <a:pPr lvl="1"/>
            <a:r>
              <a:rPr lang="en-US" dirty="0"/>
              <a:t>On-farm Produced Compost</a:t>
            </a:r>
          </a:p>
          <a:p>
            <a:r>
              <a:rPr lang="en-US" dirty="0"/>
              <a:t>Conservation Cover </a:t>
            </a:r>
          </a:p>
          <a:p>
            <a:r>
              <a:rPr lang="en-US" dirty="0"/>
              <a:t>Cover Crop </a:t>
            </a:r>
          </a:p>
          <a:p>
            <a:r>
              <a:rPr lang="en-US" dirty="0"/>
              <a:t>Filter Strip </a:t>
            </a:r>
          </a:p>
          <a:p>
            <a:r>
              <a:rPr lang="en-US" dirty="0"/>
              <a:t>Hedgerow Planting</a:t>
            </a:r>
          </a:p>
          <a:p>
            <a:r>
              <a:rPr lang="en-US" dirty="0"/>
              <a:t>Windbreak/Shelterbelt Establishment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B4D8E8-D0EF-11C8-495B-3876957CDB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Content Placeholder 18">
            <a:extLst>
              <a:ext uri="{FF2B5EF4-FFF2-40B4-BE49-F238E27FC236}">
                <a16:creationId xmlns:a16="http://schemas.microsoft.com/office/drawing/2014/main" id="{8F2D0AE9-E70A-ACB7-272E-A8788680E8AD}"/>
              </a:ext>
            </a:extLst>
          </p:cNvPr>
          <p:cNvSpPr txBox="1">
            <a:spLocks/>
          </p:cNvSpPr>
          <p:nvPr/>
        </p:nvSpPr>
        <p:spPr>
          <a:xfrm>
            <a:off x="6241774" y="2454965"/>
            <a:ext cx="5103400" cy="377868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283464" indent="-283464" algn="l" defTabSz="4572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800" kern="1200" spc="100" baseline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914400" indent="-283464" algn="l" defTabSz="4572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 spc="100" baseline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371600" indent="-283464" algn="l" defTabSz="4572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800" kern="1200" spc="100" baseline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828800" indent="-283464" algn="l" defTabSz="4572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 spc="100" baseline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2286000" indent="-283464" algn="l" defTabSz="4572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800" kern="1200" spc="100" baseline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Mulching </a:t>
            </a:r>
          </a:p>
          <a:p>
            <a:pPr lvl="1"/>
            <a:r>
              <a:rPr lang="en-US" dirty="0"/>
              <a:t>Nature Materials</a:t>
            </a:r>
          </a:p>
          <a:p>
            <a:pPr lvl="1"/>
            <a:r>
              <a:rPr lang="en-US" dirty="0"/>
              <a:t>Wood Chips </a:t>
            </a:r>
          </a:p>
          <a:p>
            <a:r>
              <a:rPr lang="en-US" dirty="0"/>
              <a:t>Nutrient Management (15% reduction in fertilizer application only)</a:t>
            </a:r>
          </a:p>
          <a:p>
            <a:r>
              <a:rPr lang="en-US" dirty="0"/>
              <a:t>Residue and Tillage Management – No-Till</a:t>
            </a:r>
          </a:p>
          <a:p>
            <a:r>
              <a:rPr lang="en-US" dirty="0"/>
              <a:t>Residue and Tillage Management − Reduced Till </a:t>
            </a:r>
          </a:p>
          <a:p>
            <a:r>
              <a:rPr lang="en-US" dirty="0"/>
              <a:t>Whole Orchard Recycling  </a:t>
            </a:r>
          </a:p>
        </p:txBody>
      </p:sp>
    </p:spTree>
    <p:extLst>
      <p:ext uri="{BB962C8B-B14F-4D97-AF65-F5344CB8AC3E}">
        <p14:creationId xmlns:p14="http://schemas.microsoft.com/office/powerpoint/2010/main" val="1884517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A3FC22-F95F-3DF2-B889-D9FAA32B7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43" y="609599"/>
            <a:ext cx="3413156" cy="52736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USDA Natural Resource Conservation Service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2AABC82-C2D1-4340-A6DF-6E73DF06F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4639056" y="2"/>
            <a:ext cx="7552944" cy="6857998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52DA134-097E-E5A0-909F-65565D2AE365}"/>
              </a:ext>
            </a:extLst>
          </p:cNvPr>
          <p:cNvSpPr>
            <a:spLocks/>
          </p:cNvSpPr>
          <p:nvPr/>
        </p:nvSpPr>
        <p:spPr>
          <a:xfrm>
            <a:off x="4764857" y="1921246"/>
            <a:ext cx="2297502" cy="299543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algn="ctr" defTabSz="251460">
              <a:spcAft>
                <a:spcPts val="600"/>
              </a:spcAft>
            </a:pP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EQIP</a:t>
            </a:r>
          </a:p>
          <a:p>
            <a:pPr algn="ctr" defTabSz="251460">
              <a:spcAft>
                <a:spcPts val="600"/>
              </a:spcAft>
            </a:pPr>
            <a:endParaRPr lang="en-US" sz="1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 defTabSz="251460">
              <a:spcAft>
                <a:spcPts val="600"/>
              </a:spcAft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Environmental Quality Incentives Program</a:t>
            </a:r>
          </a:p>
          <a:p>
            <a:pPr algn="ctr" defTabSz="251460">
              <a:spcAft>
                <a:spcPts val="600"/>
              </a:spcAft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NRCS’ flagship conservation program </a:t>
            </a:r>
          </a:p>
          <a:p>
            <a:pPr algn="ctr" defTabSz="251460">
              <a:spcAft>
                <a:spcPts val="600"/>
              </a:spcAft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Helps farmers, ranchers and forest landowners integrate conservation into working lands.</a:t>
            </a:r>
            <a:endParaRPr lang="en-US" sz="1600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2C66763-A746-E0EB-13AF-D7CE9413FC20}"/>
              </a:ext>
            </a:extLst>
          </p:cNvPr>
          <p:cNvSpPr>
            <a:spLocks/>
          </p:cNvSpPr>
          <p:nvPr/>
        </p:nvSpPr>
        <p:spPr>
          <a:xfrm>
            <a:off x="7229424" y="1909041"/>
            <a:ext cx="2297501" cy="451596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algn="ctr" defTabSz="251460">
              <a:spcAft>
                <a:spcPts val="600"/>
              </a:spcAft>
            </a:pP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CSP</a:t>
            </a:r>
          </a:p>
          <a:p>
            <a:pPr algn="ctr" defTabSz="251460">
              <a:spcAft>
                <a:spcPts val="600"/>
              </a:spcAft>
            </a:pPr>
            <a:endParaRPr lang="en-US" sz="99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 defTabSz="251460">
              <a:spcAft>
                <a:spcPts val="600"/>
              </a:spcAft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Conservation Stewardship Program </a:t>
            </a:r>
          </a:p>
          <a:p>
            <a:pPr algn="ctr" defTabSz="251460">
              <a:spcAft>
                <a:spcPts val="600"/>
              </a:spcAft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Rewards agricultural producers and forest landowners for being good stewards of the land by incentivizing them to maintain and/or improve the quality of natural resources.</a:t>
            </a:r>
          </a:p>
          <a:p>
            <a:pPr algn="ctr" defTabSz="251460">
              <a:spcAft>
                <a:spcPts val="600"/>
              </a:spcAft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Enhances existing efforts</a:t>
            </a:r>
            <a:endParaRPr lang="en-US" sz="1600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30DF67A-A019-7637-D9D8-5AD229C338D9}"/>
              </a:ext>
            </a:extLst>
          </p:cNvPr>
          <p:cNvSpPr>
            <a:spLocks/>
          </p:cNvSpPr>
          <p:nvPr/>
        </p:nvSpPr>
        <p:spPr>
          <a:xfrm>
            <a:off x="9675399" y="1921246"/>
            <a:ext cx="2338822" cy="39620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algn="ctr" defTabSz="251460">
              <a:spcAft>
                <a:spcPts val="600"/>
              </a:spcAft>
            </a:pP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NAQI</a:t>
            </a:r>
          </a:p>
          <a:p>
            <a:pPr algn="ctr" defTabSz="251460">
              <a:spcAft>
                <a:spcPts val="600"/>
              </a:spcAft>
            </a:pPr>
            <a:endParaRPr lang="en-US" sz="99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 defTabSz="251460">
              <a:spcAft>
                <a:spcPts val="600"/>
              </a:spcAft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National Air Quality Initiative </a:t>
            </a:r>
          </a:p>
          <a:p>
            <a:pPr algn="ctr" defTabSz="251460">
              <a:spcAft>
                <a:spcPts val="600"/>
              </a:spcAft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Helps agricultural producers meet air quality compliance requirements </a:t>
            </a:r>
          </a:p>
          <a:p>
            <a:pPr algn="ctr" defTabSz="251460">
              <a:spcAft>
                <a:spcPts val="600"/>
              </a:spcAft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Provides technical and financial assistance for improving agricultural operations. </a:t>
            </a:r>
          </a:p>
          <a:p>
            <a:pPr algn="ctr" defTabSz="251460">
              <a:spcAft>
                <a:spcPts val="600"/>
              </a:spcAft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Replacement of older diesel-powered tractor.</a:t>
            </a:r>
            <a:endParaRPr lang="en-US" sz="16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341873-914B-8FDC-A845-5A6CF6517C58}"/>
              </a:ext>
            </a:extLst>
          </p:cNvPr>
          <p:cNvSpPr>
            <a:spLocks/>
          </p:cNvSpPr>
          <p:nvPr/>
        </p:nvSpPr>
        <p:spPr>
          <a:xfrm>
            <a:off x="5758696" y="565907"/>
            <a:ext cx="2413489" cy="753432"/>
          </a:xfrm>
          <a:prstGeom prst="rect">
            <a:avLst/>
          </a:prstGeom>
        </p:spPr>
        <p:txBody>
          <a:bodyPr/>
          <a:lstStyle/>
          <a:p>
            <a:pPr algn="ctr" defTabSz="233858">
              <a:spcAft>
                <a:spcPts val="330"/>
              </a:spcAft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Technical Assistance</a:t>
            </a:r>
            <a:endParaRPr lang="en-US" sz="20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1D02862-15FB-D51C-F4CC-D48F82551C98}"/>
              </a:ext>
            </a:extLst>
          </p:cNvPr>
          <p:cNvSpPr>
            <a:spLocks/>
          </p:cNvSpPr>
          <p:nvPr/>
        </p:nvSpPr>
        <p:spPr>
          <a:xfrm>
            <a:off x="5403159" y="1319339"/>
            <a:ext cx="2769026" cy="753432"/>
          </a:xfrm>
          <a:prstGeom prst="rect">
            <a:avLst/>
          </a:prstGeom>
        </p:spPr>
        <p:txBody>
          <a:bodyPr/>
          <a:lstStyle/>
          <a:p>
            <a:pPr algn="ctr" defTabSz="233858">
              <a:spcAft>
                <a:spcPts val="330"/>
              </a:spcAft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Conservation Planning</a:t>
            </a:r>
            <a:endParaRPr lang="en-US" sz="20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A6BB7FA-FD51-CC66-997C-6F7E16E6C5DB}"/>
              </a:ext>
            </a:extLst>
          </p:cNvPr>
          <p:cNvSpPr>
            <a:spLocks/>
          </p:cNvSpPr>
          <p:nvPr/>
        </p:nvSpPr>
        <p:spPr>
          <a:xfrm>
            <a:off x="8415527" y="609599"/>
            <a:ext cx="2646725" cy="753432"/>
          </a:xfrm>
          <a:prstGeom prst="rect">
            <a:avLst/>
          </a:prstGeom>
        </p:spPr>
        <p:txBody>
          <a:bodyPr/>
          <a:lstStyle/>
          <a:p>
            <a:pPr algn="ctr" defTabSz="233858">
              <a:spcAft>
                <a:spcPts val="330"/>
              </a:spcAft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Implementation Plans</a:t>
            </a:r>
            <a:endParaRPr lang="en-US" sz="2000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AED198CF-CA64-D3D8-5A96-B67F2F991D5C}"/>
              </a:ext>
            </a:extLst>
          </p:cNvPr>
          <p:cNvSpPr>
            <a:spLocks/>
          </p:cNvSpPr>
          <p:nvPr/>
        </p:nvSpPr>
        <p:spPr>
          <a:xfrm>
            <a:off x="8415528" y="1307557"/>
            <a:ext cx="2890066" cy="586865"/>
          </a:xfrm>
          <a:prstGeom prst="rect">
            <a:avLst/>
          </a:prstGeom>
        </p:spPr>
        <p:txBody>
          <a:bodyPr/>
          <a:lstStyle/>
          <a:p>
            <a:pPr algn="ctr" defTabSz="233858">
              <a:spcAft>
                <a:spcPts val="330"/>
              </a:spcAft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Implementation Funding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98369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CDA32-23C0-2A5A-3F4A-225E6549E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4" y="140695"/>
            <a:ext cx="10353762" cy="970450"/>
          </a:xfrm>
        </p:spPr>
        <p:txBody>
          <a:bodyPr/>
          <a:lstStyle/>
          <a:p>
            <a:r>
              <a:rPr lang="en-US" dirty="0"/>
              <a:t>Additional Financial Assistance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06B894-76A9-16C8-D316-6BA6AE3FF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228" y="1234142"/>
            <a:ext cx="3171188" cy="732803"/>
          </a:xfrm>
        </p:spPr>
        <p:txBody>
          <a:bodyPr/>
          <a:lstStyle/>
          <a:p>
            <a:r>
              <a:rPr lang="en-US" sz="1800" dirty="0"/>
              <a:t>Point Blue Conservation Science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375400-EE34-A00C-734E-A5DC93BF1473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332072" y="2089942"/>
            <a:ext cx="3661501" cy="4158456"/>
          </a:xfrm>
        </p:spPr>
        <p:txBody>
          <a:bodyPr>
            <a:normAutofit/>
          </a:bodyPr>
          <a:lstStyle/>
          <a:p>
            <a:r>
              <a:rPr lang="en-US" sz="1600" dirty="0"/>
              <a:t>Roots Program – Wildlife Habitat and Community Resilience on Working Lands </a:t>
            </a:r>
          </a:p>
          <a:p>
            <a:r>
              <a:rPr lang="en-US" sz="1600" dirty="0"/>
              <a:t>Technical Assistance offered by Point Blue Partner Biologist/Ecologist</a:t>
            </a:r>
          </a:p>
          <a:p>
            <a:r>
              <a:rPr lang="en-US" sz="1600" dirty="0"/>
              <a:t>$100,000 maximum awards</a:t>
            </a:r>
          </a:p>
          <a:p>
            <a:r>
              <a:rPr lang="en-US" sz="1600" dirty="0"/>
              <a:t>Example projects:</a:t>
            </a:r>
          </a:p>
          <a:p>
            <a:r>
              <a:rPr lang="en-US" sz="1600" dirty="0"/>
              <a:t>Hedgerow planting</a:t>
            </a:r>
          </a:p>
          <a:p>
            <a:r>
              <a:rPr lang="en-US" sz="1600" dirty="0"/>
              <a:t>Oak woodland restoration</a:t>
            </a:r>
          </a:p>
          <a:p>
            <a:r>
              <a:rPr lang="en-US" sz="1600" dirty="0"/>
              <a:t>Riparian restoration</a:t>
            </a:r>
          </a:p>
          <a:p>
            <a:r>
              <a:rPr lang="en-US" sz="1600" dirty="0"/>
              <a:t>Invasive species removal</a:t>
            </a:r>
          </a:p>
          <a:p>
            <a:r>
              <a:rPr lang="en-US" sz="1600" dirty="0"/>
              <a:t>Wildlife piles / structures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C05CE5-D987-0E77-916C-88599F9E7F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20431" y="1312412"/>
            <a:ext cx="3300984" cy="576262"/>
          </a:xfrm>
        </p:spPr>
        <p:txBody>
          <a:bodyPr/>
          <a:lstStyle/>
          <a:p>
            <a:r>
              <a:rPr lang="en-US" dirty="0"/>
              <a:t>Zero </a:t>
            </a:r>
            <a:r>
              <a:rPr lang="en-US" dirty="0" err="1"/>
              <a:t>Foodprint</a:t>
            </a:r>
            <a:r>
              <a:rPr lang="en-US" dirty="0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B8CA59-D1F7-B363-F170-AED7C40CDD8D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403698" y="2089941"/>
            <a:ext cx="3440295" cy="4082259"/>
          </a:xfrm>
        </p:spPr>
        <p:txBody>
          <a:bodyPr>
            <a:normAutofit/>
          </a:bodyPr>
          <a:lstStyle/>
          <a:p>
            <a:r>
              <a:rPr lang="en-US" sz="1600" dirty="0"/>
              <a:t>Restore Grants – Direct-to-farmer grants to sequester atmospheric carbon in the form of soil through soil conservation practices.</a:t>
            </a:r>
          </a:p>
          <a:p>
            <a:r>
              <a:rPr lang="en-US" sz="1600" dirty="0"/>
              <a:t> Example practices: no till, reduced till, conservation cover, forage &amp; biomass planting, </a:t>
            </a:r>
            <a:r>
              <a:rPr lang="en-US" sz="1600" dirty="0" err="1"/>
              <a:t>silvopasture</a:t>
            </a:r>
            <a:r>
              <a:rPr lang="en-US" sz="1600" dirty="0"/>
              <a:t>, compost, mulching, nutrient management, alley cropping</a:t>
            </a:r>
          </a:p>
          <a:p>
            <a:r>
              <a:rPr lang="en-US" sz="1600" dirty="0"/>
              <a:t>Compost Connector Grant - Compost cost “</a:t>
            </a:r>
            <a:r>
              <a:rPr lang="en-US" sz="1600" dirty="0" err="1"/>
              <a:t>offset”discount</a:t>
            </a:r>
            <a:r>
              <a:rPr lang="en-US" sz="1600" dirty="0"/>
              <a:t> for compost purchased!</a:t>
            </a:r>
          </a:p>
          <a:p>
            <a:r>
              <a:rPr lang="en-US" sz="1600" dirty="0"/>
              <a:t>Technical Assistance Available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855F455-7540-C440-2560-5D946D02C5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98427" y="969009"/>
            <a:ext cx="3661501" cy="1258992"/>
          </a:xfrm>
        </p:spPr>
        <p:txBody>
          <a:bodyPr/>
          <a:lstStyle/>
          <a:p>
            <a:r>
              <a:rPr lang="en-US" dirty="0"/>
              <a:t>Pollinator Partnership CAFF                          Wild Farm Alliance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15C7DC1-D41A-3DC4-78E3-BF50BC5E3F5E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8187778" y="2228001"/>
            <a:ext cx="3672150" cy="4082259"/>
          </a:xfrm>
        </p:spPr>
        <p:txBody>
          <a:bodyPr>
            <a:noAutofit/>
          </a:bodyPr>
          <a:lstStyle/>
          <a:p>
            <a:r>
              <a:rPr lang="en-US" sz="1600" dirty="0"/>
              <a:t> Enhanced Farmland For Pollinators, Crops, And Soil Grant</a:t>
            </a:r>
          </a:p>
          <a:p>
            <a:r>
              <a:rPr lang="en-US" sz="1600" dirty="0"/>
              <a:t>Create climate resilient habitat for pollinators</a:t>
            </a:r>
          </a:p>
          <a:p>
            <a:r>
              <a:rPr lang="en-US" sz="1600" dirty="0"/>
              <a:t>Implementation funding for:</a:t>
            </a:r>
          </a:p>
          <a:p>
            <a:r>
              <a:rPr lang="en-US" sz="1600" dirty="0"/>
              <a:t>Hedgerows</a:t>
            </a:r>
          </a:p>
          <a:p>
            <a:r>
              <a:rPr lang="en-US" sz="1600" dirty="0"/>
              <a:t>Conservation cover</a:t>
            </a:r>
          </a:p>
          <a:p>
            <a:r>
              <a:rPr lang="en-US" sz="1600" dirty="0"/>
              <a:t>Cover crop</a:t>
            </a:r>
          </a:p>
          <a:p>
            <a:r>
              <a:rPr lang="en-US" sz="1600" dirty="0"/>
              <a:t>Field border</a:t>
            </a:r>
          </a:p>
          <a:p>
            <a:r>
              <a:rPr lang="en-US" sz="1600" dirty="0"/>
              <a:t>Tree and shrub establishment</a:t>
            </a:r>
          </a:p>
          <a:p>
            <a:r>
              <a:rPr lang="en-US" sz="1600" dirty="0"/>
              <a:t>Wildlife habitat planting</a:t>
            </a:r>
          </a:p>
          <a:p>
            <a:r>
              <a:rPr lang="en-US" sz="1600" dirty="0"/>
              <a:t>Integrated pest management</a:t>
            </a:r>
          </a:p>
        </p:txBody>
      </p:sp>
    </p:spTree>
    <p:extLst>
      <p:ext uri="{BB962C8B-B14F-4D97-AF65-F5344CB8AC3E}">
        <p14:creationId xmlns:p14="http://schemas.microsoft.com/office/powerpoint/2010/main" val="3384566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CBCD3B-EAB4-87E8-85AB-C9DDB7162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335026-4908-B82C-0C3C-4E5E0498CB6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Anna Mariscal</a:t>
            </a:r>
          </a:p>
          <a:p>
            <a:r>
              <a:rPr lang="en-US" dirty="0"/>
              <a:t>(209) 217-1051</a:t>
            </a:r>
          </a:p>
          <a:p>
            <a:r>
              <a:rPr lang="en-US" dirty="0"/>
              <a:t>anna@amadorrcd.org</a:t>
            </a:r>
          </a:p>
          <a:p>
            <a:endParaRPr lang="en-US" dirty="0"/>
          </a:p>
        </p:txBody>
      </p:sp>
      <p:pic>
        <p:nvPicPr>
          <p:cNvPr id="15" name="Picture Placeholder 14" descr="A close up of a leaf">
            <a:extLst>
              <a:ext uri="{FF2B5EF4-FFF2-40B4-BE49-F238E27FC236}">
                <a16:creationId xmlns:a16="http://schemas.microsoft.com/office/drawing/2014/main" id="{C59CFD32-0A41-78F6-63F2-D8BBA2F23D0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5" r="55"/>
          <a:stretch/>
        </p:blipFill>
        <p:spPr/>
      </p:pic>
    </p:spTree>
    <p:extLst>
      <p:ext uri="{BB962C8B-B14F-4D97-AF65-F5344CB8AC3E}">
        <p14:creationId xmlns:p14="http://schemas.microsoft.com/office/powerpoint/2010/main" val="3010151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B42AAEC-C23A-30A9-7F4D-409864FDCA75}"/>
              </a:ext>
            </a:extLst>
          </p:cNvPr>
          <p:cNvSpPr txBox="1"/>
          <p:nvPr/>
        </p:nvSpPr>
        <p:spPr>
          <a:xfrm>
            <a:off x="1375983" y="198782"/>
            <a:ext cx="9440034" cy="8632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Agenda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AA53504-7634-AA90-66DA-EC1AE1109A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963975"/>
              </p:ext>
            </p:extLst>
          </p:nvPr>
        </p:nvGraphicFramePr>
        <p:xfrm>
          <a:off x="729493" y="1175890"/>
          <a:ext cx="10733013" cy="5042191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119430">
                  <a:extLst>
                    <a:ext uri="{9D8B030D-6E8A-4147-A177-3AD203B41FA5}">
                      <a16:colId xmlns:a16="http://schemas.microsoft.com/office/drawing/2014/main" val="611711723"/>
                    </a:ext>
                  </a:extLst>
                </a:gridCol>
                <a:gridCol w="5613583">
                  <a:extLst>
                    <a:ext uri="{9D8B030D-6E8A-4147-A177-3AD203B41FA5}">
                      <a16:colId xmlns:a16="http://schemas.microsoft.com/office/drawing/2014/main" val="3311384213"/>
                    </a:ext>
                  </a:extLst>
                </a:gridCol>
              </a:tblGrid>
              <a:tr h="94055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Healthy Soils for Healthy Vineyards: </a:t>
                      </a:r>
                    </a:p>
                    <a:p>
                      <a:pPr algn="ctr"/>
                      <a:r>
                        <a:rPr lang="en-US" sz="2000" b="0" dirty="0"/>
                        <a:t>Technical &amp; Financial Assistance</a:t>
                      </a:r>
                    </a:p>
                  </a:txBody>
                  <a:tcPr marL="118597" marR="118597" marT="59298" marB="59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7F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Anna Mariscal</a:t>
                      </a:r>
                    </a:p>
                    <a:p>
                      <a:pPr algn="ctr"/>
                      <a:r>
                        <a:rPr lang="en-US" sz="2000" b="0" dirty="0"/>
                        <a:t>Amador Resource Conservation District</a:t>
                      </a:r>
                    </a:p>
                  </a:txBody>
                  <a:tcPr marL="118597" marR="118597" marT="59298" marB="59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7F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114268"/>
                  </a:ext>
                </a:extLst>
              </a:tr>
              <a:tr h="176039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Cover Crops</a:t>
                      </a:r>
                    </a:p>
                  </a:txBody>
                  <a:tcPr marL="118597" marR="118597" marT="59298" marB="59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7F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Margaret Smither-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</a:rPr>
                        <a:t>Kopperl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USDA Natural Resource Conservation District</a:t>
                      </a:r>
                    </a:p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Nigel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</a:rPr>
                        <a:t>Dreksler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000" b="0" dirty="0" err="1">
                          <a:solidFill>
                            <a:schemeClr val="tx1"/>
                          </a:solidFill>
                        </a:rPr>
                        <a:t>Kamprath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 Seed</a:t>
                      </a:r>
                    </a:p>
                  </a:txBody>
                  <a:tcPr marL="118597" marR="118597" marT="59298" marB="59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7F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8928534"/>
                  </a:ext>
                </a:extLst>
              </a:tr>
              <a:tr h="78041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Livestock Integration</a:t>
                      </a:r>
                    </a:p>
                  </a:txBody>
                  <a:tcPr marL="118597" marR="118597" marT="59298" marB="59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7F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Dan Macon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UC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</a:rPr>
                        <a:t>Agricultre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 &amp; Natural Resources Division</a:t>
                      </a:r>
                    </a:p>
                  </a:txBody>
                  <a:tcPr marL="118597" marR="118597" marT="59298" marB="59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7F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3309837"/>
                  </a:ext>
                </a:extLst>
              </a:tr>
              <a:tr h="78041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Integrated Pest Management</a:t>
                      </a:r>
                    </a:p>
                  </a:txBody>
                  <a:tcPr marL="118597" marR="118597" marT="59298" marB="59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7F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Hanna Kahl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Community Alliance of Family Farmers</a:t>
                      </a:r>
                    </a:p>
                  </a:txBody>
                  <a:tcPr marL="118597" marR="118597" marT="59298" marB="59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7F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911716"/>
                  </a:ext>
                </a:extLst>
              </a:tr>
              <a:tr h="78041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Ironstone Vineyards – Sustainability Tour</a:t>
                      </a:r>
                    </a:p>
                  </a:txBody>
                  <a:tcPr marL="118597" marR="118597" marT="59298" marB="59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7F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Stephan Kautz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Ironstone Vineyards</a:t>
                      </a:r>
                    </a:p>
                  </a:txBody>
                  <a:tcPr marL="118597" marR="118597" marT="59298" marB="59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7F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419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0321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0147929-8D39-DAA9-C3C5-4829D9C31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26" y="373625"/>
            <a:ext cx="5202639" cy="3880323"/>
          </a:xfrm>
          <a:solidFill>
            <a:srgbClr val="647F2E"/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sz="4000" i="0" cap="all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Healthy </a:t>
            </a:r>
            <a:r>
              <a:rPr lang="en-US" sz="4000" i="1" cap="all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Soils</a:t>
            </a:r>
            <a:br>
              <a:rPr lang="en-US" sz="4000" cap="all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000" i="0" cap="all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  <a:r>
              <a:rPr lang="en-US" sz="4000" i="1" cap="all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sz="4000" i="0" cap="all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 </a:t>
            </a:r>
            <a:br>
              <a:rPr lang="en-US" sz="4000" cap="all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000" i="0" cap="all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Healthy </a:t>
            </a:r>
            <a:r>
              <a:rPr lang="en-US" sz="4000" i="1" cap="all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Vineyards</a:t>
            </a:r>
            <a:br>
              <a:rPr lang="en-US" sz="3600" b="1" i="1" cap="all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3200" cap="none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Technical &amp; Financial Assistance</a:t>
            </a:r>
            <a:br>
              <a:rPr lang="en-US" sz="3600" b="1" i="1" cap="all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rgbClr val="F1CAB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1800" cap="all" dirty="0">
              <a:ln>
                <a:solidFill>
                  <a:schemeClr val="tx1">
                    <a:alpha val="10000"/>
                  </a:schemeClr>
                </a:solidFill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Placeholder 5" descr="A field of yellow flowers&#10;&#10;Description automatically generated">
            <a:extLst>
              <a:ext uri="{FF2B5EF4-FFF2-40B4-BE49-F238E27FC236}">
                <a16:creationId xmlns:a16="http://schemas.microsoft.com/office/drawing/2014/main" id="{83CEEA79-EB87-3BF5-C9B0-B646CCD1CDD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20503" r="20503"/>
          <a:stretch/>
        </p:blipFill>
        <p:spPr>
          <a:prstGeom prst="rect">
            <a:avLst/>
          </a:prstGeom>
          <a:noFill/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EEA1708-4FED-4E15-34AD-5D4F1259EF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9" name="Picture 8" descr="A black background with blue and green text&#10;&#10;Description automatically generated">
            <a:extLst>
              <a:ext uri="{FF2B5EF4-FFF2-40B4-BE49-F238E27FC236}">
                <a16:creationId xmlns:a16="http://schemas.microsoft.com/office/drawing/2014/main" id="{69C7CC19-D84E-CC1B-44AF-7E6685A93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5" y="5379144"/>
            <a:ext cx="1772194" cy="765862"/>
          </a:xfrm>
          <a:prstGeom prst="rect">
            <a:avLst/>
          </a:prstGeom>
        </p:spPr>
      </p:pic>
      <p:pic>
        <p:nvPicPr>
          <p:cNvPr id="11" name="Picture 10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5B2EEEFC-8C32-F1E6-E6D6-6190E85C9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183" y="5379144"/>
            <a:ext cx="2725777" cy="648723"/>
          </a:xfrm>
          <a:prstGeom prst="rect">
            <a:avLst/>
          </a:prstGeom>
        </p:spPr>
      </p:pic>
      <p:pic>
        <p:nvPicPr>
          <p:cNvPr id="14" name="Picture 13" descr="A logo with text overlay&#10;&#10;Description automatically generated">
            <a:extLst>
              <a:ext uri="{FF2B5EF4-FFF2-40B4-BE49-F238E27FC236}">
                <a16:creationId xmlns:a16="http://schemas.microsoft.com/office/drawing/2014/main" id="{1BA7AB1F-44BB-C55A-4FAD-FB6C10A47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5924" y="5335624"/>
            <a:ext cx="1917604" cy="9219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C654748-34BF-A4D1-AD4D-8A9C8C724F43}"/>
              </a:ext>
            </a:extLst>
          </p:cNvPr>
          <p:cNvSpPr txBox="1"/>
          <p:nvPr/>
        </p:nvSpPr>
        <p:spPr>
          <a:xfrm>
            <a:off x="159026" y="4571999"/>
            <a:ext cx="5784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cap="none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Anna Mariscal</a:t>
            </a:r>
            <a:br>
              <a:rPr lang="en-US" sz="1800" cap="none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800" cap="none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Healthy Soils Natural Resources Specialist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268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6EA623-FC3F-8EBD-1C1B-072A21C29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6905" y="583097"/>
            <a:ext cx="5978072" cy="9704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noProof="0" dirty="0">
                <a:solidFill>
                  <a:schemeClr val="tx2">
                    <a:lumMod val="25000"/>
                  </a:schemeClr>
                </a:solidFill>
                <a:effectLst/>
              </a:rPr>
              <a:t>Soil Is a Living </a:t>
            </a:r>
            <a:r>
              <a:rPr lang="en-US" sz="3100" noProof="0" dirty="0" err="1">
                <a:solidFill>
                  <a:schemeClr val="tx2">
                    <a:lumMod val="25000"/>
                  </a:schemeClr>
                </a:solidFill>
                <a:effectLst/>
              </a:rPr>
              <a:t>mediu</a:t>
            </a:r>
            <a:r>
              <a:rPr lang="en-US" sz="3100" dirty="0">
                <a:solidFill>
                  <a:schemeClr val="tx2">
                    <a:lumMod val="25000"/>
                  </a:schemeClr>
                </a:solidFill>
                <a:effectLst/>
              </a:rPr>
              <a:t>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BA4F5C-B74F-2580-2C17-9931DAB91933}"/>
              </a:ext>
            </a:extLst>
          </p:cNvPr>
          <p:cNvSpPr>
            <a:spLocks/>
          </p:cNvSpPr>
          <p:nvPr/>
        </p:nvSpPr>
        <p:spPr>
          <a:xfrm>
            <a:off x="4679882" y="2136642"/>
            <a:ext cx="7512117" cy="47213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7EC723"/>
              </a:buClr>
              <a:buSzPct val="70000"/>
              <a:buFont typeface="Wingdings 2" charset="2"/>
            </a:pPr>
            <a:r>
              <a:rPr lang="en-US" sz="28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A living ecosystem.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7EC723"/>
              </a:buClr>
              <a:buSzPct val="70000"/>
              <a:buFont typeface="Wingdings 2" charset="2"/>
            </a:pPr>
            <a:r>
              <a:rPr lang="en-US" sz="28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Functions provide ecosystem services.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7EC723"/>
              </a:buClr>
              <a:buSzPct val="70000"/>
              <a:buFont typeface="Wingdings 2" charset="2"/>
            </a:pPr>
            <a:r>
              <a:rPr lang="en-US" sz="28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Functions are driven by dynamic interactions, species to species, organic to inorganic (vice versa).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7EC723"/>
              </a:buClr>
              <a:buSzPct val="70000"/>
              <a:buFont typeface="Wingdings 2" charset="2"/>
            </a:pPr>
            <a:r>
              <a:rPr lang="en-US" sz="28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Delicately connected and in constant flux.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7EC723"/>
              </a:buClr>
              <a:buSzPct val="70000"/>
              <a:buFont typeface="Wingdings 2" charset="2"/>
            </a:pPr>
            <a:r>
              <a:rPr lang="en-US" sz="28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Human activity is directly correlated to soil health and ecosystem function. 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7EC723"/>
              </a:buClr>
              <a:buSzPct val="70000"/>
              <a:buFont typeface="Wingdings 2" charset="2"/>
            </a:pPr>
            <a:r>
              <a:rPr lang="en-US" sz="28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Soil management is a part of (nearly) all agricultural types, whether intentional or not.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7EC723"/>
              </a:buClr>
              <a:buSzPct val="70000"/>
              <a:buFont typeface="Wingdings 2" charset="2"/>
            </a:pPr>
            <a:r>
              <a:rPr lang="en-US" sz="28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Deserves our attention, care, and protection.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59DF61F-9058-49C9-8F75-DC501F983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-10649" y="1"/>
            <a:ext cx="469053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0F74D9-5A3B-5965-4D98-DA3DF175F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334176" y="857249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12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5E193-9BC6-EA1F-4E0A-69E3CC945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tx2">
                    <a:lumMod val="25000"/>
                  </a:schemeClr>
                </a:solidFill>
              </a:rPr>
              <a:t>Healthy Soil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3EB66-5386-8D88-3716-62C8FB1A687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08723" y="2345635"/>
            <a:ext cx="6838120" cy="4010715"/>
          </a:xfrm>
        </p:spPr>
        <p:txBody>
          <a:bodyPr>
            <a:normAutofit fontScale="85000" lnSpcReduction="20000"/>
          </a:bodyPr>
          <a:lstStyle/>
          <a:p>
            <a:pPr marL="0" indent="0" defTabSz="448056">
              <a:spcAft>
                <a:spcPts val="600"/>
              </a:spcAft>
              <a:buNone/>
            </a:pPr>
            <a:r>
              <a:rPr lang="en-US" sz="1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USDA NRCS: “Soil health is defined as the continued capacity of soil to function as a vital living ecosystem that sustains plants, animals, and humans.”</a:t>
            </a:r>
          </a:p>
          <a:p>
            <a:pPr marL="0" indent="0" defTabSz="448056">
              <a:spcAft>
                <a:spcPts val="600"/>
              </a:spcAft>
              <a:buNone/>
            </a:pPr>
            <a:endParaRPr lang="en-US" sz="19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defTabSz="448056">
              <a:spcAft>
                <a:spcPts val="600"/>
              </a:spcAft>
              <a:buNone/>
            </a:pPr>
            <a:r>
              <a:rPr lang="en-US" sz="1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“The capacity of a soil to function within ecosystem boundaries to sustain biological productivity, maintain environmental quality, and promote plant, animal and human health.”</a:t>
            </a:r>
          </a:p>
          <a:p>
            <a:pPr marL="0" indent="0" defTabSz="448056">
              <a:spcAft>
                <a:spcPts val="600"/>
              </a:spcAft>
              <a:buNone/>
            </a:pPr>
            <a:endParaRPr lang="en-US" sz="19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indent="-285750" defTabSz="448056">
              <a:spcAft>
                <a:spcPts val="600"/>
              </a:spcAft>
              <a:buFontTx/>
              <a:buChar char="-"/>
            </a:pPr>
            <a:r>
              <a:rPr lang="en-US" sz="1900" dirty="0">
                <a:solidFill>
                  <a:schemeClr val="tx1"/>
                </a:solidFill>
              </a:rPr>
              <a:t>C</a:t>
            </a:r>
            <a:r>
              <a:rPr lang="en-US" sz="1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ultivates a richer environment below ground</a:t>
            </a:r>
            <a:r>
              <a:rPr lang="en-US" sz="1900" dirty="0"/>
              <a:t> </a:t>
            </a:r>
            <a:r>
              <a:rPr lang="en-US" sz="1900" dirty="0">
                <a:solidFill>
                  <a:schemeClr val="tx1"/>
                </a:solidFill>
              </a:rPr>
              <a:t>(and above ground)</a:t>
            </a:r>
            <a:r>
              <a:rPr lang="en-US" sz="1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285750" indent="-285750" defTabSz="448056">
              <a:spcAft>
                <a:spcPts val="600"/>
              </a:spcAft>
              <a:buFontTx/>
              <a:buChar char="-"/>
            </a:pPr>
            <a:r>
              <a:rPr lang="en-US" sz="1900" dirty="0">
                <a:solidFill>
                  <a:schemeClr val="tx1"/>
                </a:solidFill>
              </a:rPr>
              <a:t>R</a:t>
            </a:r>
            <a:r>
              <a:rPr lang="en-US" sz="1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egulate itself in the face of environmental and climatic pressures</a:t>
            </a:r>
          </a:p>
          <a:p>
            <a:pPr marL="285750" indent="-285750" defTabSz="448056">
              <a:spcAft>
                <a:spcPts val="600"/>
              </a:spcAft>
              <a:buFontTx/>
              <a:buChar char="-"/>
            </a:pPr>
            <a:r>
              <a:rPr lang="en-US" sz="1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Sufficiently captures and manages energy, water, and nutrients</a:t>
            </a:r>
            <a:endParaRPr lang="en-US" sz="1900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82A019-0D7A-F21C-8276-6E0DF9FFF3F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434469" y="2276061"/>
            <a:ext cx="4548807" cy="4244009"/>
          </a:xfrm>
        </p:spPr>
        <p:txBody>
          <a:bodyPr>
            <a:normAutofit fontScale="77500" lnSpcReduction="20000"/>
          </a:bodyPr>
          <a:lstStyle/>
          <a:p>
            <a:r>
              <a:rPr lang="en-US" sz="3200" dirty="0"/>
              <a:t>Influences: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Water Cycle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Carbon Cycle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Nutrient Cycling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Water &amp; Air Quality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Biodiversity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Yield Stability &amp; Resiliency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Our Wellbeing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4DFBF7-E4EE-2CB4-FD90-E9EC967BF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652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ECB69-9625-328F-4973-EF5DFCF4B2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3795" y="609600"/>
            <a:ext cx="10353762" cy="9704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Principles of Soil Health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D0AF3F-9A7A-E0B4-7993-1AC5888C8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5883275"/>
            <a:ext cx="75354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A87306C-81BA-4795-A5CA-9392456A8C1E}" type="slidenum">
              <a:rPr lang="en-US" smtClean="0"/>
              <a:pPr defTabSz="914400">
                <a:spcAft>
                  <a:spcPts val="600"/>
                </a:spcAft>
              </a:pPr>
              <a:t>6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C9BE87DE-0DFD-A06E-8646-7EC94C37D51E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909764025"/>
              </p:ext>
            </p:extLst>
          </p:nvPr>
        </p:nvGraphicFramePr>
        <p:xfrm>
          <a:off x="914400" y="1731963"/>
          <a:ext cx="10353675" cy="4059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88440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0A5727E-392C-71EB-3517-2DEDB4BE96BE}"/>
              </a:ext>
            </a:extLst>
          </p:cNvPr>
          <p:cNvSpPr txBox="1"/>
          <p:nvPr/>
        </p:nvSpPr>
        <p:spPr>
          <a:xfrm>
            <a:off x="86339" y="39753"/>
            <a:ext cx="3382832" cy="14824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42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Web Soil Survey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8187575-5CB4-477B-AA47-020C6D2A7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4552950" y="1"/>
            <a:ext cx="763905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585F70-7C5D-424E-A182-39507AF48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7501468" y="1"/>
            <a:ext cx="469053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D26F77-69BD-44EC-0576-D7ADF84640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59" t="-1" r="9127" b="3754"/>
          <a:stretch/>
        </p:blipFill>
        <p:spPr>
          <a:xfrm>
            <a:off x="2422749" y="0"/>
            <a:ext cx="9769251" cy="685799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9938AD-A5EE-0E04-BF7E-4F9527693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5883275"/>
            <a:ext cx="75354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A87306C-81BA-4795-A5CA-9392456A8C1E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7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626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D82F6C-2A38-D4DE-BA4F-69A221DD4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A14223-2FE7-BAFA-6B99-DC08E06E4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343" y="79556"/>
            <a:ext cx="10036410" cy="2842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BD7189-5FB2-D003-3B0D-68AA02BF4D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754"/>
          <a:stretch/>
        </p:blipFill>
        <p:spPr>
          <a:xfrm>
            <a:off x="988343" y="2690312"/>
            <a:ext cx="10036410" cy="470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14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0BA3D-9921-C7FC-BC8D-5FC0FFA61E80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Indicators of Soil Health</a:t>
            </a:r>
          </a:p>
        </p:txBody>
      </p:sp>
      <p:pic>
        <p:nvPicPr>
          <p:cNvPr id="7" name="Picture Placeholder 26" descr="Arial view of an avenue of tree and pastures on either side">
            <a:extLst>
              <a:ext uri="{FF2B5EF4-FFF2-40B4-BE49-F238E27FC236}">
                <a16:creationId xmlns:a16="http://schemas.microsoft.com/office/drawing/2014/main" id="{839F036C-A908-D88B-93D2-2FC59D5D12A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99A34E-6529-A0C2-1EEE-44E5D83178A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35563" y="2291786"/>
            <a:ext cx="6323374" cy="3967224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sz="3600" dirty="0"/>
              <a:t>Organic Matter</a:t>
            </a:r>
          </a:p>
          <a:p>
            <a:pPr algn="ctr"/>
            <a:r>
              <a:rPr lang="en-US" sz="3600" dirty="0"/>
              <a:t>Water Infiltration</a:t>
            </a:r>
          </a:p>
          <a:p>
            <a:pPr algn="ctr"/>
            <a:r>
              <a:rPr lang="en-US" sz="3600" dirty="0"/>
              <a:t>Available Water Capacity</a:t>
            </a:r>
          </a:p>
          <a:p>
            <a:pPr algn="ctr"/>
            <a:r>
              <a:rPr lang="en-US" sz="3600" dirty="0"/>
              <a:t>Aggregate Stability</a:t>
            </a:r>
          </a:p>
          <a:p>
            <a:pPr algn="ctr"/>
            <a:r>
              <a:rPr lang="en-US" sz="3600" dirty="0"/>
              <a:t>Bulk Density</a:t>
            </a:r>
          </a:p>
          <a:p>
            <a:pPr algn="ctr"/>
            <a:r>
              <a:rPr lang="en-US" sz="3600" dirty="0"/>
              <a:t>Etc.</a:t>
            </a:r>
          </a:p>
          <a:p>
            <a:pPr algn="ctr"/>
            <a:r>
              <a:rPr lang="en-US" sz="3600" dirty="0"/>
              <a:t>(looking beyond fertility)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45A76-E100-EFC9-2708-1B14817475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 descr="A hand holding dirt in the palm of a hand&#10;&#10;Description automatically generated">
            <a:extLst>
              <a:ext uri="{FF2B5EF4-FFF2-40B4-BE49-F238E27FC236}">
                <a16:creationId xmlns:a16="http://schemas.microsoft.com/office/drawing/2014/main" id="{2628A701-D02C-02A4-7C6C-014B9CB952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92"/>
          <a:stretch/>
        </p:blipFill>
        <p:spPr>
          <a:xfrm rot="5400000">
            <a:off x="-1181100" y="1181100"/>
            <a:ext cx="68580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095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Custom 2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19A644-6410-4EC7-894C-877E70305DF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E9424615-5FE5-4F43-AE24-3BC9A053268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AD180A-D253-4F84-BD24-8EE736E655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1446</TotalTime>
  <Words>770</Words>
  <Application>Microsoft Office PowerPoint</Application>
  <PresentationFormat>Widescreen</PresentationFormat>
  <Paragraphs>160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Calisto MT</vt:lpstr>
      <vt:lpstr>Cambria</vt:lpstr>
      <vt:lpstr>Wingdings 2</vt:lpstr>
      <vt:lpstr>Slate</vt:lpstr>
      <vt:lpstr>PowerPoint Presentation</vt:lpstr>
      <vt:lpstr>PowerPoint Presentation</vt:lpstr>
      <vt:lpstr>Healthy Soils for  Healthy Vineyards Technical &amp; Financial Assistance </vt:lpstr>
      <vt:lpstr>Soil Is a Living medium</vt:lpstr>
      <vt:lpstr>Healthy Soil Function</vt:lpstr>
      <vt:lpstr>Principles of Soil Health</vt:lpstr>
      <vt:lpstr>PowerPoint Presentation</vt:lpstr>
      <vt:lpstr>PowerPoint Presentation</vt:lpstr>
      <vt:lpstr>Indicators of Soil Health</vt:lpstr>
      <vt:lpstr>Impact</vt:lpstr>
      <vt:lpstr>CDFA Healthy Soils Program  Incentives Grant</vt:lpstr>
      <vt:lpstr>Central Sierra Healthy Soils Program</vt:lpstr>
      <vt:lpstr>Eligible HSP Vineyard Practices</vt:lpstr>
      <vt:lpstr>USDA Natural Resource Conservation Service</vt:lpstr>
      <vt:lpstr>Additional Financial Assistance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Anna Mariscal</dc:creator>
  <cp:lastModifiedBy>Anna Mariscal</cp:lastModifiedBy>
  <cp:revision>1</cp:revision>
  <dcterms:created xsi:type="dcterms:W3CDTF">2024-06-25T15:30:16Z</dcterms:created>
  <dcterms:modified xsi:type="dcterms:W3CDTF">2024-06-26T15:36:59Z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